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Arimo" panose="020B0604020202020204" charset="0"/>
      <p:regular r:id="rId16"/>
    </p:embeddedFont>
    <p:embeddedFont>
      <p:font typeface="Calibri" panose="020F0502020204030204" pitchFamily="34" charset="0"/>
      <p:regular r:id="rId17"/>
      <p:bold r:id="rId18"/>
      <p:italic r:id="rId19"/>
      <p:boldItalic r:id="rId20"/>
    </p:embeddedFont>
    <p:embeddedFont>
      <p:font typeface="Clear Sans Regular" panose="020B0604020202020204" charset="0"/>
      <p:regular r:id="rId21"/>
    </p:embeddedFont>
    <p:embeddedFont>
      <p:font typeface="Clear Sans Regular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75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4/9/2021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9632" r="3341"/>
          <a:stretch>
            <a:fillRect/>
          </a:stretch>
        </p:blipFill>
        <p:spPr>
          <a:xfrm>
            <a:off x="2468864" y="-129588"/>
            <a:ext cx="4710632" cy="10542195"/>
          </a:xfrm>
          <a:prstGeom prst="rect">
            <a:avLst/>
          </a:prstGeom>
        </p:spPr>
      </p:pic>
      <p:grpSp>
        <p:nvGrpSpPr>
          <p:cNvPr id="3" name="Group 3"/>
          <p:cNvGrpSpPr/>
          <p:nvPr/>
        </p:nvGrpSpPr>
        <p:grpSpPr>
          <a:xfrm>
            <a:off x="6588456" y="2855362"/>
            <a:ext cx="1182082" cy="1182082"/>
            <a:chOff x="0" y="0"/>
            <a:chExt cx="1576109" cy="1576109"/>
          </a:xfrm>
        </p:grpSpPr>
        <p:grpSp>
          <p:nvGrpSpPr>
            <p:cNvPr id="4" name="Group 4"/>
            <p:cNvGrpSpPr/>
            <p:nvPr/>
          </p:nvGrpSpPr>
          <p:grpSpPr>
            <a:xfrm>
              <a:off x="0" y="0"/>
              <a:ext cx="1576109" cy="1576109"/>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B80F"/>
              </a:solidFill>
            </p:spPr>
          </p:sp>
        </p:grpSp>
        <p:sp>
          <p:nvSpPr>
            <p:cNvPr id="6" name="TextBox 6"/>
            <p:cNvSpPr txBox="1"/>
            <p:nvPr/>
          </p:nvSpPr>
          <p:spPr>
            <a:xfrm>
              <a:off x="158991" y="494392"/>
              <a:ext cx="1258126" cy="526701"/>
            </a:xfrm>
            <a:prstGeom prst="rect">
              <a:avLst/>
            </a:prstGeom>
          </p:spPr>
          <p:txBody>
            <a:bodyPr lIns="0" tIns="0" rIns="0" bIns="0" rtlCol="0" anchor="t">
              <a:spAutoFit/>
            </a:bodyPr>
            <a:lstStyle/>
            <a:p>
              <a:pPr algn="ctr">
                <a:lnSpc>
                  <a:spcPts val="2826"/>
                </a:lnSpc>
              </a:pPr>
              <a:r>
                <a:rPr lang="en-US" sz="2826" spc="-84">
                  <a:solidFill>
                    <a:srgbClr val="FFFFFF"/>
                  </a:solidFill>
                  <a:latin typeface="Clear Sans Bold Bold"/>
                </a:rPr>
                <a:t>mdm</a:t>
              </a:r>
            </a:p>
          </p:txBody>
        </p:sp>
      </p:grpSp>
      <p:grpSp>
        <p:nvGrpSpPr>
          <p:cNvPr id="7" name="Group 7"/>
          <p:cNvGrpSpPr/>
          <p:nvPr/>
        </p:nvGrpSpPr>
        <p:grpSpPr>
          <a:xfrm>
            <a:off x="8895646" y="2984021"/>
            <a:ext cx="8117571" cy="4318958"/>
            <a:chOff x="0" y="0"/>
            <a:chExt cx="10823428" cy="5758610"/>
          </a:xfrm>
        </p:grpSpPr>
        <p:sp>
          <p:nvSpPr>
            <p:cNvPr id="8" name="TextBox 8"/>
            <p:cNvSpPr txBox="1"/>
            <p:nvPr/>
          </p:nvSpPr>
          <p:spPr>
            <a:xfrm>
              <a:off x="0" y="219075"/>
              <a:ext cx="10823428" cy="4251325"/>
            </a:xfrm>
            <a:prstGeom prst="rect">
              <a:avLst/>
            </a:prstGeom>
          </p:spPr>
          <p:txBody>
            <a:bodyPr lIns="0" tIns="0" rIns="0" bIns="0" rtlCol="0" anchor="t">
              <a:spAutoFit/>
            </a:bodyPr>
            <a:lstStyle/>
            <a:p>
              <a:pPr>
                <a:lnSpc>
                  <a:spcPts val="12000"/>
                </a:lnSpc>
              </a:pPr>
              <a:r>
                <a:rPr lang="en-US" sz="12000" spc="-359">
                  <a:solidFill>
                    <a:srgbClr val="F1B80F"/>
                  </a:solidFill>
                  <a:latin typeface="Clear Sans Regular Bold"/>
                </a:rPr>
                <a:t>Light Security</a:t>
              </a:r>
            </a:p>
          </p:txBody>
        </p:sp>
        <p:sp>
          <p:nvSpPr>
            <p:cNvPr id="9" name="TextBox 9"/>
            <p:cNvSpPr txBox="1"/>
            <p:nvPr/>
          </p:nvSpPr>
          <p:spPr>
            <a:xfrm>
              <a:off x="85208" y="4834050"/>
              <a:ext cx="9342219" cy="924560"/>
            </a:xfrm>
            <a:prstGeom prst="rect">
              <a:avLst/>
            </a:prstGeom>
          </p:spPr>
          <p:txBody>
            <a:bodyPr lIns="0" tIns="0" rIns="0" bIns="0" rtlCol="0" anchor="t">
              <a:spAutoFit/>
            </a:bodyPr>
            <a:lstStyle/>
            <a:p>
              <a:pPr>
                <a:lnSpc>
                  <a:spcPts val="5880"/>
                </a:lnSpc>
                <a:spcBef>
                  <a:spcPct val="0"/>
                </a:spcBef>
              </a:pPr>
              <a:r>
                <a:rPr lang="en-US" sz="4200" spc="-84">
                  <a:solidFill>
                    <a:srgbClr val="FFFFFF"/>
                  </a:solidFill>
                  <a:latin typeface="Clear Sans Regular"/>
                </a:rPr>
                <a:t>Guidebook for new hires</a:t>
              </a:r>
            </a:p>
          </p:txBody>
        </p:sp>
      </p:grpSp>
      <p:sp>
        <p:nvSpPr>
          <p:cNvPr id="10" name="TextBox 10"/>
          <p:cNvSpPr txBox="1"/>
          <p:nvPr/>
        </p:nvSpPr>
        <p:spPr>
          <a:xfrm>
            <a:off x="8368670" y="1035368"/>
            <a:ext cx="6603764" cy="306705"/>
          </a:xfrm>
          <a:prstGeom prst="rect">
            <a:avLst/>
          </a:prstGeom>
        </p:spPr>
        <p:txBody>
          <a:bodyPr lIns="0" tIns="0" rIns="0" bIns="0" rtlCol="0" anchor="t">
            <a:spAutoFit/>
          </a:bodyPr>
          <a:lstStyle/>
          <a:p>
            <a:pPr marL="0" lvl="0" indent="0">
              <a:lnSpc>
                <a:spcPts val="2520"/>
              </a:lnSpc>
              <a:spcBef>
                <a:spcPct val="0"/>
              </a:spcBef>
            </a:pPr>
            <a:r>
              <a:rPr lang="en-US" sz="1800" spc="179">
                <a:solidFill>
                  <a:srgbClr val="F7F6F4"/>
                </a:solidFill>
                <a:latin typeface="Clear Sans Regular"/>
              </a:rPr>
              <a:t>MDM</a:t>
            </a:r>
            <a:r>
              <a:rPr lang="en-US" sz="1800" u="none" spc="179">
                <a:solidFill>
                  <a:srgbClr val="F7F6F4"/>
                </a:solidFill>
                <a:latin typeface="Clear Sans Regular"/>
              </a:rPr>
              <a:t> ONBOARDING PLAN</a:t>
            </a:r>
          </a:p>
        </p:txBody>
      </p:sp>
      <p:sp>
        <p:nvSpPr>
          <p:cNvPr id="11" name="TextBox 11"/>
          <p:cNvSpPr txBox="1"/>
          <p:nvPr/>
        </p:nvSpPr>
        <p:spPr>
          <a:xfrm>
            <a:off x="1028700" y="8852535"/>
            <a:ext cx="849124" cy="405765"/>
          </a:xfrm>
          <a:prstGeom prst="rect">
            <a:avLst/>
          </a:prstGeom>
        </p:spPr>
        <p:txBody>
          <a:bodyPr lIns="0" tIns="0" rIns="0" bIns="0" rtlCol="0" anchor="t">
            <a:spAutoFit/>
          </a:bodyPr>
          <a:lstStyle/>
          <a:p>
            <a:pPr>
              <a:lnSpc>
                <a:spcPts val="3359"/>
              </a:lnSpc>
              <a:spcBef>
                <a:spcPct val="0"/>
              </a:spcBef>
            </a:pPr>
            <a:r>
              <a:rPr lang="en-US" sz="2400">
                <a:solidFill>
                  <a:srgbClr val="F7F6F4"/>
                </a:solidFill>
                <a:latin typeface="Clear Sans Regular Bold"/>
              </a:rPr>
              <a:t>01.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504950" y="1930147"/>
            <a:ext cx="9773962" cy="1149350"/>
          </a:xfrm>
          <a:prstGeom prst="rect">
            <a:avLst/>
          </a:prstGeom>
        </p:spPr>
        <p:txBody>
          <a:bodyPr lIns="0" tIns="0" rIns="0" bIns="0" rtlCol="0" anchor="t">
            <a:spAutoFit/>
          </a:bodyPr>
          <a:lstStyle/>
          <a:p>
            <a:pPr>
              <a:lnSpc>
                <a:spcPts val="8800"/>
              </a:lnSpc>
            </a:pPr>
            <a:r>
              <a:rPr lang="en-US" sz="8000" spc="-240">
                <a:solidFill>
                  <a:srgbClr val="FFFFFF"/>
                </a:solidFill>
                <a:latin typeface="Clear Sans Regular"/>
              </a:rPr>
              <a:t>Your first week</a:t>
            </a:r>
          </a:p>
        </p:txBody>
      </p:sp>
      <p:grpSp>
        <p:nvGrpSpPr>
          <p:cNvPr id="3" name="Group 3"/>
          <p:cNvGrpSpPr/>
          <p:nvPr/>
        </p:nvGrpSpPr>
        <p:grpSpPr>
          <a:xfrm>
            <a:off x="2494904" y="4023082"/>
            <a:ext cx="341800" cy="341800"/>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id="5" name="TextBox 5"/>
          <p:cNvSpPr txBox="1"/>
          <p:nvPr/>
        </p:nvSpPr>
        <p:spPr>
          <a:xfrm>
            <a:off x="3282385" y="3886642"/>
            <a:ext cx="7996527" cy="481330"/>
          </a:xfrm>
          <a:prstGeom prst="rect">
            <a:avLst/>
          </a:prstGeom>
        </p:spPr>
        <p:txBody>
          <a:bodyPr lIns="0" tIns="0" rIns="0" bIns="0" rtlCol="0" anchor="t">
            <a:spAutoFit/>
          </a:bodyPr>
          <a:lstStyle/>
          <a:p>
            <a:pPr>
              <a:lnSpc>
                <a:spcPts val="3919"/>
              </a:lnSpc>
              <a:spcBef>
                <a:spcPct val="0"/>
              </a:spcBef>
            </a:pPr>
            <a:r>
              <a:rPr lang="en-US" sz="2800">
                <a:solidFill>
                  <a:srgbClr val="F1B80F"/>
                </a:solidFill>
                <a:latin typeface="Clear Sans Regular"/>
              </a:rPr>
              <a:t>Schedule</a:t>
            </a:r>
          </a:p>
        </p:txBody>
      </p:sp>
      <p:sp>
        <p:nvSpPr>
          <p:cNvPr id="6" name="TextBox 6"/>
          <p:cNvSpPr txBox="1"/>
          <p:nvPr/>
        </p:nvSpPr>
        <p:spPr>
          <a:xfrm>
            <a:off x="3282385" y="5102035"/>
            <a:ext cx="2445256" cy="2402205"/>
          </a:xfrm>
          <a:prstGeom prst="rect">
            <a:avLst/>
          </a:prstGeom>
        </p:spPr>
        <p:txBody>
          <a:bodyPr lIns="0" tIns="0" rIns="0" bIns="0" rtlCol="0" anchor="t">
            <a:spAutoFit/>
          </a:bodyPr>
          <a:lstStyle/>
          <a:p>
            <a:pPr>
              <a:lnSpc>
                <a:spcPts val="3840"/>
              </a:lnSpc>
            </a:pPr>
            <a:r>
              <a:rPr lang="en-US" sz="2400" spc="48">
                <a:solidFill>
                  <a:srgbClr val="FFFFFF"/>
                </a:solidFill>
                <a:latin typeface="Clear Sans Regular"/>
              </a:rPr>
              <a:t>Monday</a:t>
            </a:r>
          </a:p>
          <a:p>
            <a:pPr>
              <a:lnSpc>
                <a:spcPts val="3840"/>
              </a:lnSpc>
            </a:pPr>
            <a:r>
              <a:rPr lang="en-US" sz="2400" spc="48">
                <a:solidFill>
                  <a:srgbClr val="FFFFFF"/>
                </a:solidFill>
                <a:latin typeface="Clear Sans Regular"/>
              </a:rPr>
              <a:t>Tuesday</a:t>
            </a:r>
          </a:p>
          <a:p>
            <a:pPr>
              <a:lnSpc>
                <a:spcPts val="3840"/>
              </a:lnSpc>
            </a:pPr>
            <a:r>
              <a:rPr lang="en-US" sz="2400" spc="48">
                <a:solidFill>
                  <a:srgbClr val="FFFFFF"/>
                </a:solidFill>
                <a:latin typeface="Clear Sans Regular"/>
              </a:rPr>
              <a:t>Wednesday</a:t>
            </a:r>
          </a:p>
          <a:p>
            <a:pPr>
              <a:lnSpc>
                <a:spcPts val="3840"/>
              </a:lnSpc>
            </a:pPr>
            <a:r>
              <a:rPr lang="en-US" sz="2400" spc="48">
                <a:solidFill>
                  <a:srgbClr val="FFFFFF"/>
                </a:solidFill>
                <a:latin typeface="Clear Sans Regular"/>
              </a:rPr>
              <a:t>Thursday</a:t>
            </a:r>
          </a:p>
          <a:p>
            <a:pPr>
              <a:lnSpc>
                <a:spcPts val="3840"/>
              </a:lnSpc>
            </a:pPr>
            <a:r>
              <a:rPr lang="en-US" sz="2400" spc="48">
                <a:solidFill>
                  <a:srgbClr val="FFFFFF"/>
                </a:solidFill>
                <a:latin typeface="Clear Sans Regular"/>
              </a:rPr>
              <a:t>Friday</a:t>
            </a:r>
          </a:p>
        </p:txBody>
      </p:sp>
      <p:sp>
        <p:nvSpPr>
          <p:cNvPr id="7" name="TextBox 7"/>
          <p:cNvSpPr txBox="1"/>
          <p:nvPr/>
        </p:nvSpPr>
        <p:spPr>
          <a:xfrm>
            <a:off x="6221275" y="5102035"/>
            <a:ext cx="5057637" cy="2402205"/>
          </a:xfrm>
          <a:prstGeom prst="rect">
            <a:avLst/>
          </a:prstGeom>
        </p:spPr>
        <p:txBody>
          <a:bodyPr lIns="0" tIns="0" rIns="0" bIns="0" rtlCol="0" anchor="t">
            <a:spAutoFit/>
          </a:bodyPr>
          <a:lstStyle/>
          <a:p>
            <a:pPr>
              <a:lnSpc>
                <a:spcPts val="3840"/>
              </a:lnSpc>
            </a:pPr>
            <a:r>
              <a:rPr lang="en-US" sz="2400" spc="48">
                <a:solidFill>
                  <a:srgbClr val="FFFFFF"/>
                </a:solidFill>
                <a:latin typeface="Clear Sans Regular"/>
              </a:rPr>
              <a:t>—  Workstation and tools setup</a:t>
            </a:r>
          </a:p>
          <a:p>
            <a:pPr>
              <a:lnSpc>
                <a:spcPts val="3840"/>
              </a:lnSpc>
            </a:pPr>
            <a:r>
              <a:rPr lang="en-US" sz="2400" spc="48">
                <a:solidFill>
                  <a:srgbClr val="FFFFFF"/>
                </a:solidFill>
                <a:latin typeface="Clear Sans Regular"/>
              </a:rPr>
              <a:t>—  Online training</a:t>
            </a:r>
          </a:p>
          <a:p>
            <a:pPr>
              <a:lnSpc>
                <a:spcPts val="3840"/>
              </a:lnSpc>
            </a:pPr>
            <a:r>
              <a:rPr lang="en-US" sz="2400" spc="48">
                <a:solidFill>
                  <a:srgbClr val="FFFFFF"/>
                </a:solidFill>
                <a:latin typeface="Clear Sans Regular"/>
              </a:rPr>
              <a:t>—  Job shadowing</a:t>
            </a:r>
          </a:p>
          <a:p>
            <a:pPr>
              <a:lnSpc>
                <a:spcPts val="3840"/>
              </a:lnSpc>
            </a:pPr>
            <a:r>
              <a:rPr lang="en-US" sz="2400" spc="48">
                <a:solidFill>
                  <a:srgbClr val="FFFFFF"/>
                </a:solidFill>
                <a:latin typeface="Clear Sans Regular"/>
              </a:rPr>
              <a:t>—  Task run-through</a:t>
            </a:r>
          </a:p>
          <a:p>
            <a:pPr>
              <a:lnSpc>
                <a:spcPts val="3840"/>
              </a:lnSpc>
            </a:pPr>
            <a:r>
              <a:rPr lang="en-US" sz="2400" spc="48">
                <a:solidFill>
                  <a:srgbClr val="FFFFFF"/>
                </a:solidFill>
                <a:latin typeface="Clear Sans Regular"/>
              </a:rPr>
              <a:t>—  Initial assignment</a:t>
            </a:r>
          </a:p>
        </p:txBody>
      </p:sp>
      <p:sp>
        <p:nvSpPr>
          <p:cNvPr id="8" name="TextBox 8"/>
          <p:cNvSpPr txBox="1"/>
          <p:nvPr/>
        </p:nvSpPr>
        <p:spPr>
          <a:xfrm>
            <a:off x="1028700" y="8852535"/>
            <a:ext cx="4389816" cy="405765"/>
          </a:xfrm>
          <a:prstGeom prst="rect">
            <a:avLst/>
          </a:prstGeom>
        </p:spPr>
        <p:txBody>
          <a:bodyPr lIns="0" tIns="0" rIns="0" bIns="0" rtlCol="0" anchor="t">
            <a:spAutoFit/>
          </a:bodyPr>
          <a:lstStyle/>
          <a:p>
            <a:pPr>
              <a:lnSpc>
                <a:spcPts val="3359"/>
              </a:lnSpc>
              <a:spcBef>
                <a:spcPct val="0"/>
              </a:spcBef>
            </a:pPr>
            <a:r>
              <a:rPr lang="en-US" sz="2400">
                <a:solidFill>
                  <a:srgbClr val="F1B80F"/>
                </a:solidFill>
                <a:latin typeface="Clear Sans Regular Bold"/>
              </a:rPr>
              <a:t>10.</a:t>
            </a:r>
          </a:p>
        </p:txBody>
      </p:sp>
      <p:sp>
        <p:nvSpPr>
          <p:cNvPr id="9" name="TextBox 9"/>
          <p:cNvSpPr txBox="1"/>
          <p:nvPr/>
        </p:nvSpPr>
        <p:spPr>
          <a:xfrm>
            <a:off x="10217895" y="8911590"/>
            <a:ext cx="7041405" cy="306705"/>
          </a:xfrm>
          <a:prstGeom prst="rect">
            <a:avLst/>
          </a:prstGeom>
        </p:spPr>
        <p:txBody>
          <a:bodyPr lIns="0" tIns="0" rIns="0" bIns="0" rtlCol="0" anchor="t">
            <a:spAutoFit/>
          </a:bodyPr>
          <a:lstStyle/>
          <a:p>
            <a:pPr marL="0" lvl="0" indent="0" algn="r">
              <a:lnSpc>
                <a:spcPts val="2520"/>
              </a:lnSpc>
              <a:spcBef>
                <a:spcPct val="0"/>
              </a:spcBef>
            </a:pPr>
            <a:r>
              <a:rPr lang="en-US" sz="1800" spc="179">
                <a:solidFill>
                  <a:srgbClr val="F1B80F"/>
                </a:solidFill>
                <a:latin typeface="Clear Sans Regular"/>
              </a:rPr>
              <a:t>EMP</a:t>
            </a:r>
            <a:r>
              <a:rPr lang="en-US" sz="1800" u="none" spc="179">
                <a:solidFill>
                  <a:srgbClr val="F1B80F"/>
                </a:solidFill>
                <a:latin typeface="Clear Sans Regular"/>
              </a:rPr>
              <a:t>LOYEE ONBOARDING PLAN | MDM 2020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B80F"/>
        </a:solidFill>
        <a:effectLst/>
      </p:bgPr>
    </p:bg>
    <p:spTree>
      <p:nvGrpSpPr>
        <p:cNvPr id="1" name=""/>
        <p:cNvGrpSpPr/>
        <p:nvPr/>
      </p:nvGrpSpPr>
      <p:grpSpPr>
        <a:xfrm>
          <a:off x="0" y="0"/>
          <a:ext cx="0" cy="0"/>
          <a:chOff x="0" y="0"/>
          <a:chExt cx="0" cy="0"/>
        </a:xfrm>
      </p:grpSpPr>
      <p:grpSp>
        <p:nvGrpSpPr>
          <p:cNvPr id="2" name="Group 2"/>
          <p:cNvGrpSpPr/>
          <p:nvPr/>
        </p:nvGrpSpPr>
        <p:grpSpPr>
          <a:xfrm>
            <a:off x="9144000" y="1833816"/>
            <a:ext cx="6363397" cy="1794886"/>
            <a:chOff x="0" y="0"/>
            <a:chExt cx="8484530" cy="2393181"/>
          </a:xfrm>
        </p:grpSpPr>
        <p:sp>
          <p:nvSpPr>
            <p:cNvPr id="3" name="TextBox 3"/>
            <p:cNvSpPr txBox="1"/>
            <p:nvPr/>
          </p:nvSpPr>
          <p:spPr>
            <a:xfrm>
              <a:off x="868252" y="-28560"/>
              <a:ext cx="7411895" cy="484293"/>
            </a:xfrm>
            <a:prstGeom prst="rect">
              <a:avLst/>
            </a:prstGeom>
          </p:spPr>
          <p:txBody>
            <a:bodyPr lIns="0" tIns="0" rIns="0" bIns="0" rtlCol="0" anchor="t">
              <a:spAutoFit/>
            </a:bodyPr>
            <a:lstStyle/>
            <a:p>
              <a:pPr>
                <a:lnSpc>
                  <a:spcPts val="3079"/>
                </a:lnSpc>
                <a:spcBef>
                  <a:spcPct val="0"/>
                </a:spcBef>
              </a:pPr>
              <a:r>
                <a:rPr lang="en-US" sz="2200" spc="-21">
                  <a:solidFill>
                    <a:srgbClr val="F7F6F4"/>
                  </a:solidFill>
                  <a:latin typeface="Clear Sans Regular Bold"/>
                </a:rPr>
                <a:t>First month</a:t>
              </a:r>
            </a:p>
          </p:txBody>
        </p:sp>
        <p:sp>
          <p:nvSpPr>
            <p:cNvPr id="4" name="TextBox 4"/>
            <p:cNvSpPr txBox="1"/>
            <p:nvPr/>
          </p:nvSpPr>
          <p:spPr>
            <a:xfrm>
              <a:off x="868252" y="1000626"/>
              <a:ext cx="7616278" cy="1392555"/>
            </a:xfrm>
            <a:prstGeom prst="rect">
              <a:avLst/>
            </a:prstGeom>
          </p:spPr>
          <p:txBody>
            <a:bodyPr lIns="0" tIns="0" rIns="0" bIns="0" rtlCol="0" anchor="t">
              <a:spAutoFit/>
            </a:bodyPr>
            <a:lstStyle/>
            <a:p>
              <a:pPr>
                <a:lnSpc>
                  <a:spcPts val="2880"/>
                </a:lnSpc>
              </a:pPr>
              <a:r>
                <a:rPr lang="en-US" sz="1800" spc="36">
                  <a:solidFill>
                    <a:srgbClr val="000000"/>
                  </a:solidFill>
                  <a:latin typeface="Clear Sans Regular"/>
                </a:rPr>
                <a:t>To create a stunning presentation, it's best to simplify your thoughts. Start with an outline of topics and identify highlights.</a:t>
              </a:r>
            </a:p>
          </p:txBody>
        </p:sp>
        <p:grpSp>
          <p:nvGrpSpPr>
            <p:cNvPr id="5" name="Group 5"/>
            <p:cNvGrpSpPr/>
            <p:nvPr/>
          </p:nvGrpSpPr>
          <p:grpSpPr>
            <a:xfrm>
              <a:off x="0" y="0"/>
              <a:ext cx="455733" cy="45573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grpSp>
      <p:grpSp>
        <p:nvGrpSpPr>
          <p:cNvPr id="7" name="Group 7"/>
          <p:cNvGrpSpPr/>
          <p:nvPr/>
        </p:nvGrpSpPr>
        <p:grpSpPr>
          <a:xfrm>
            <a:off x="9144000" y="4415645"/>
            <a:ext cx="6363397" cy="1787731"/>
            <a:chOff x="0" y="0"/>
            <a:chExt cx="8484530" cy="2383641"/>
          </a:xfrm>
        </p:grpSpPr>
        <p:sp>
          <p:nvSpPr>
            <p:cNvPr id="8" name="TextBox 8"/>
            <p:cNvSpPr txBox="1"/>
            <p:nvPr/>
          </p:nvSpPr>
          <p:spPr>
            <a:xfrm>
              <a:off x="868252" y="-38100"/>
              <a:ext cx="7616278" cy="484293"/>
            </a:xfrm>
            <a:prstGeom prst="rect">
              <a:avLst/>
            </a:prstGeom>
          </p:spPr>
          <p:txBody>
            <a:bodyPr lIns="0" tIns="0" rIns="0" bIns="0" rtlCol="0" anchor="t">
              <a:spAutoFit/>
            </a:bodyPr>
            <a:lstStyle/>
            <a:p>
              <a:pPr>
                <a:lnSpc>
                  <a:spcPts val="3079"/>
                </a:lnSpc>
                <a:spcBef>
                  <a:spcPct val="0"/>
                </a:spcBef>
              </a:pPr>
              <a:r>
                <a:rPr lang="en-US" sz="2200" spc="-21">
                  <a:solidFill>
                    <a:srgbClr val="F7F6F4"/>
                  </a:solidFill>
                  <a:latin typeface="Clear Sans Regular Bold"/>
                </a:rPr>
                <a:t>Third month</a:t>
              </a:r>
            </a:p>
          </p:txBody>
        </p:sp>
        <p:sp>
          <p:nvSpPr>
            <p:cNvPr id="9" name="TextBox 9"/>
            <p:cNvSpPr txBox="1"/>
            <p:nvPr/>
          </p:nvSpPr>
          <p:spPr>
            <a:xfrm>
              <a:off x="868252" y="991086"/>
              <a:ext cx="7616278" cy="1392555"/>
            </a:xfrm>
            <a:prstGeom prst="rect">
              <a:avLst/>
            </a:prstGeom>
          </p:spPr>
          <p:txBody>
            <a:bodyPr lIns="0" tIns="0" rIns="0" bIns="0" rtlCol="0" anchor="t">
              <a:spAutoFit/>
            </a:bodyPr>
            <a:lstStyle/>
            <a:p>
              <a:pPr>
                <a:lnSpc>
                  <a:spcPts val="2880"/>
                </a:lnSpc>
              </a:pPr>
              <a:r>
                <a:rPr lang="en-US" sz="1800" spc="36">
                  <a:solidFill>
                    <a:srgbClr val="000000"/>
                  </a:solidFill>
                  <a:latin typeface="Clear Sans Regular"/>
                </a:rPr>
                <a:t>Presentations are communication tools that can be used as demonstrations, lectures, speeches, reports, and more. </a:t>
              </a:r>
            </a:p>
          </p:txBody>
        </p:sp>
        <p:grpSp>
          <p:nvGrpSpPr>
            <p:cNvPr id="10" name="Group 10"/>
            <p:cNvGrpSpPr/>
            <p:nvPr/>
          </p:nvGrpSpPr>
          <p:grpSpPr>
            <a:xfrm>
              <a:off x="0" y="0"/>
              <a:ext cx="455733" cy="455733"/>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grpSp>
      <p:grpSp>
        <p:nvGrpSpPr>
          <p:cNvPr id="12" name="Group 12"/>
          <p:cNvGrpSpPr/>
          <p:nvPr/>
        </p:nvGrpSpPr>
        <p:grpSpPr>
          <a:xfrm>
            <a:off x="9144000" y="6983164"/>
            <a:ext cx="6363397" cy="1794886"/>
            <a:chOff x="0" y="0"/>
            <a:chExt cx="8484530" cy="2393181"/>
          </a:xfrm>
        </p:grpSpPr>
        <p:sp>
          <p:nvSpPr>
            <p:cNvPr id="13" name="TextBox 13"/>
            <p:cNvSpPr txBox="1"/>
            <p:nvPr/>
          </p:nvSpPr>
          <p:spPr>
            <a:xfrm>
              <a:off x="868252" y="-28560"/>
              <a:ext cx="7616278" cy="484293"/>
            </a:xfrm>
            <a:prstGeom prst="rect">
              <a:avLst/>
            </a:prstGeom>
          </p:spPr>
          <p:txBody>
            <a:bodyPr lIns="0" tIns="0" rIns="0" bIns="0" rtlCol="0" anchor="t">
              <a:spAutoFit/>
            </a:bodyPr>
            <a:lstStyle/>
            <a:p>
              <a:pPr>
                <a:lnSpc>
                  <a:spcPts val="3079"/>
                </a:lnSpc>
                <a:spcBef>
                  <a:spcPct val="0"/>
                </a:spcBef>
              </a:pPr>
              <a:r>
                <a:rPr lang="en-US" sz="2200" spc="-21">
                  <a:solidFill>
                    <a:srgbClr val="F7F6F4"/>
                  </a:solidFill>
                  <a:latin typeface="Clear Sans Regular Bold"/>
                </a:rPr>
                <a:t>Six month</a:t>
              </a:r>
            </a:p>
          </p:txBody>
        </p:sp>
        <p:sp>
          <p:nvSpPr>
            <p:cNvPr id="14" name="TextBox 14"/>
            <p:cNvSpPr txBox="1"/>
            <p:nvPr/>
          </p:nvSpPr>
          <p:spPr>
            <a:xfrm>
              <a:off x="868252" y="1000626"/>
              <a:ext cx="7616278" cy="1392555"/>
            </a:xfrm>
            <a:prstGeom prst="rect">
              <a:avLst/>
            </a:prstGeom>
          </p:spPr>
          <p:txBody>
            <a:bodyPr lIns="0" tIns="0" rIns="0" bIns="0" rtlCol="0" anchor="t">
              <a:spAutoFit/>
            </a:bodyPr>
            <a:lstStyle/>
            <a:p>
              <a:pPr>
                <a:lnSpc>
                  <a:spcPts val="2880"/>
                </a:lnSpc>
              </a:pPr>
              <a:r>
                <a:rPr lang="en-US" sz="1800" spc="36">
                  <a:solidFill>
                    <a:srgbClr val="000000"/>
                  </a:solidFill>
                  <a:latin typeface="Clear Sans Regular"/>
                </a:rPr>
                <a:t>It is mostly presented before an audience. It serves a variety of purposes, making presentations powerful tools for teaching.</a:t>
              </a:r>
            </a:p>
          </p:txBody>
        </p:sp>
        <p:grpSp>
          <p:nvGrpSpPr>
            <p:cNvPr id="15" name="Group 15"/>
            <p:cNvGrpSpPr/>
            <p:nvPr/>
          </p:nvGrpSpPr>
          <p:grpSpPr>
            <a:xfrm>
              <a:off x="0" y="0"/>
              <a:ext cx="455733" cy="455733"/>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grpSp>
      <p:sp>
        <p:nvSpPr>
          <p:cNvPr id="17" name="TextBox 17"/>
          <p:cNvSpPr txBox="1"/>
          <p:nvPr/>
        </p:nvSpPr>
        <p:spPr>
          <a:xfrm>
            <a:off x="1571024" y="3949700"/>
            <a:ext cx="5825229" cy="2263775"/>
          </a:xfrm>
          <a:prstGeom prst="rect">
            <a:avLst/>
          </a:prstGeom>
        </p:spPr>
        <p:txBody>
          <a:bodyPr lIns="0" tIns="0" rIns="0" bIns="0" rtlCol="0" anchor="t">
            <a:spAutoFit/>
          </a:bodyPr>
          <a:lstStyle/>
          <a:p>
            <a:pPr>
              <a:lnSpc>
                <a:spcPts val="8800"/>
              </a:lnSpc>
            </a:pPr>
            <a:r>
              <a:rPr lang="en-US" sz="8000" spc="-240">
                <a:solidFill>
                  <a:srgbClr val="000000"/>
                </a:solidFill>
                <a:latin typeface="Clear Sans Regular"/>
              </a:rPr>
              <a:t>Periodic check-ins</a:t>
            </a:r>
          </a:p>
        </p:txBody>
      </p:sp>
      <p:sp>
        <p:nvSpPr>
          <p:cNvPr id="18" name="TextBox 18"/>
          <p:cNvSpPr txBox="1"/>
          <p:nvPr/>
        </p:nvSpPr>
        <p:spPr>
          <a:xfrm>
            <a:off x="1028700" y="8852535"/>
            <a:ext cx="4389816" cy="405765"/>
          </a:xfrm>
          <a:prstGeom prst="rect">
            <a:avLst/>
          </a:prstGeom>
        </p:spPr>
        <p:txBody>
          <a:bodyPr lIns="0" tIns="0" rIns="0" bIns="0" rtlCol="0" anchor="t">
            <a:spAutoFit/>
          </a:bodyPr>
          <a:lstStyle/>
          <a:p>
            <a:pPr>
              <a:lnSpc>
                <a:spcPts val="3359"/>
              </a:lnSpc>
              <a:spcBef>
                <a:spcPct val="0"/>
              </a:spcBef>
            </a:pPr>
            <a:r>
              <a:rPr lang="en-US" sz="2400">
                <a:solidFill>
                  <a:srgbClr val="F7F6F4"/>
                </a:solidFill>
                <a:latin typeface="Clear Sans Regular Bold"/>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8060021" y="1202655"/>
            <a:ext cx="7917859" cy="2351341"/>
            <a:chOff x="0" y="0"/>
            <a:chExt cx="2678387" cy="795392"/>
          </a:xfrm>
        </p:grpSpPr>
        <p:sp>
          <p:nvSpPr>
            <p:cNvPr id="3" name="Freeform 3"/>
            <p:cNvSpPr/>
            <p:nvPr/>
          </p:nvSpPr>
          <p:spPr>
            <a:xfrm>
              <a:off x="0" y="0"/>
              <a:ext cx="2678387" cy="795392"/>
            </a:xfrm>
            <a:custGeom>
              <a:avLst/>
              <a:gdLst/>
              <a:ahLst/>
              <a:cxnLst/>
              <a:rect l="l" t="t" r="r" b="b"/>
              <a:pathLst>
                <a:path w="2678387" h="795392">
                  <a:moveTo>
                    <a:pt x="2553927" y="795392"/>
                  </a:moveTo>
                  <a:lnTo>
                    <a:pt x="124460" y="795392"/>
                  </a:lnTo>
                  <a:cubicBezTo>
                    <a:pt x="55880" y="795392"/>
                    <a:pt x="0" y="739512"/>
                    <a:pt x="0" y="670932"/>
                  </a:cubicBezTo>
                  <a:lnTo>
                    <a:pt x="0" y="124460"/>
                  </a:lnTo>
                  <a:cubicBezTo>
                    <a:pt x="0" y="55880"/>
                    <a:pt x="55880" y="0"/>
                    <a:pt x="124460" y="0"/>
                  </a:cubicBezTo>
                  <a:lnTo>
                    <a:pt x="2553927" y="0"/>
                  </a:lnTo>
                  <a:cubicBezTo>
                    <a:pt x="2622507" y="0"/>
                    <a:pt x="2678387" y="55880"/>
                    <a:pt x="2678387" y="124460"/>
                  </a:cubicBezTo>
                  <a:lnTo>
                    <a:pt x="2678387" y="670932"/>
                  </a:lnTo>
                  <a:cubicBezTo>
                    <a:pt x="2678387" y="739512"/>
                    <a:pt x="2622507" y="795392"/>
                    <a:pt x="2553927" y="795392"/>
                  </a:cubicBezTo>
                  <a:close/>
                </a:path>
              </a:pathLst>
            </a:custGeom>
            <a:solidFill>
              <a:srgbClr val="FFFFFF"/>
            </a:solidFill>
          </p:spPr>
        </p:sp>
      </p:grpSp>
      <p:grpSp>
        <p:nvGrpSpPr>
          <p:cNvPr id="4" name="Group 4"/>
          <p:cNvGrpSpPr/>
          <p:nvPr/>
        </p:nvGrpSpPr>
        <p:grpSpPr>
          <a:xfrm>
            <a:off x="8060021" y="3967829"/>
            <a:ext cx="7917859" cy="2351341"/>
            <a:chOff x="0" y="0"/>
            <a:chExt cx="2678387" cy="795392"/>
          </a:xfrm>
        </p:grpSpPr>
        <p:sp>
          <p:nvSpPr>
            <p:cNvPr id="5" name="Freeform 5"/>
            <p:cNvSpPr/>
            <p:nvPr/>
          </p:nvSpPr>
          <p:spPr>
            <a:xfrm>
              <a:off x="0" y="0"/>
              <a:ext cx="2678387" cy="795392"/>
            </a:xfrm>
            <a:custGeom>
              <a:avLst/>
              <a:gdLst/>
              <a:ahLst/>
              <a:cxnLst/>
              <a:rect l="l" t="t" r="r" b="b"/>
              <a:pathLst>
                <a:path w="2678387" h="795392">
                  <a:moveTo>
                    <a:pt x="2553927" y="795392"/>
                  </a:moveTo>
                  <a:lnTo>
                    <a:pt x="124460" y="795392"/>
                  </a:lnTo>
                  <a:cubicBezTo>
                    <a:pt x="55880" y="795392"/>
                    <a:pt x="0" y="739512"/>
                    <a:pt x="0" y="670932"/>
                  </a:cubicBezTo>
                  <a:lnTo>
                    <a:pt x="0" y="124460"/>
                  </a:lnTo>
                  <a:cubicBezTo>
                    <a:pt x="0" y="55880"/>
                    <a:pt x="55880" y="0"/>
                    <a:pt x="124460" y="0"/>
                  </a:cubicBezTo>
                  <a:lnTo>
                    <a:pt x="2553927" y="0"/>
                  </a:lnTo>
                  <a:cubicBezTo>
                    <a:pt x="2622507" y="0"/>
                    <a:pt x="2678387" y="55880"/>
                    <a:pt x="2678387" y="124460"/>
                  </a:cubicBezTo>
                  <a:lnTo>
                    <a:pt x="2678387" y="670932"/>
                  </a:lnTo>
                  <a:cubicBezTo>
                    <a:pt x="2678387" y="739512"/>
                    <a:pt x="2622507" y="795392"/>
                    <a:pt x="2553927" y="795392"/>
                  </a:cubicBezTo>
                  <a:close/>
                </a:path>
              </a:pathLst>
            </a:custGeom>
            <a:solidFill>
              <a:srgbClr val="FFFFFF"/>
            </a:solidFill>
          </p:spPr>
        </p:sp>
      </p:grpSp>
      <p:grpSp>
        <p:nvGrpSpPr>
          <p:cNvPr id="6" name="Group 6"/>
          <p:cNvGrpSpPr/>
          <p:nvPr/>
        </p:nvGrpSpPr>
        <p:grpSpPr>
          <a:xfrm>
            <a:off x="8060021" y="6733003"/>
            <a:ext cx="7917859" cy="2351341"/>
            <a:chOff x="0" y="0"/>
            <a:chExt cx="2678387" cy="795392"/>
          </a:xfrm>
        </p:grpSpPr>
        <p:sp>
          <p:nvSpPr>
            <p:cNvPr id="7" name="Freeform 7"/>
            <p:cNvSpPr/>
            <p:nvPr/>
          </p:nvSpPr>
          <p:spPr>
            <a:xfrm>
              <a:off x="0" y="0"/>
              <a:ext cx="2678387" cy="795392"/>
            </a:xfrm>
            <a:custGeom>
              <a:avLst/>
              <a:gdLst/>
              <a:ahLst/>
              <a:cxnLst/>
              <a:rect l="l" t="t" r="r" b="b"/>
              <a:pathLst>
                <a:path w="2678387" h="795392">
                  <a:moveTo>
                    <a:pt x="2553927" y="795392"/>
                  </a:moveTo>
                  <a:lnTo>
                    <a:pt x="124460" y="795392"/>
                  </a:lnTo>
                  <a:cubicBezTo>
                    <a:pt x="55880" y="795392"/>
                    <a:pt x="0" y="739512"/>
                    <a:pt x="0" y="670932"/>
                  </a:cubicBezTo>
                  <a:lnTo>
                    <a:pt x="0" y="124460"/>
                  </a:lnTo>
                  <a:cubicBezTo>
                    <a:pt x="0" y="55880"/>
                    <a:pt x="55880" y="0"/>
                    <a:pt x="124460" y="0"/>
                  </a:cubicBezTo>
                  <a:lnTo>
                    <a:pt x="2553927" y="0"/>
                  </a:lnTo>
                  <a:cubicBezTo>
                    <a:pt x="2622507" y="0"/>
                    <a:pt x="2678387" y="55880"/>
                    <a:pt x="2678387" y="124460"/>
                  </a:cubicBezTo>
                  <a:lnTo>
                    <a:pt x="2678387" y="670932"/>
                  </a:lnTo>
                  <a:cubicBezTo>
                    <a:pt x="2678387" y="739512"/>
                    <a:pt x="2622507" y="795392"/>
                    <a:pt x="2553927" y="795392"/>
                  </a:cubicBezTo>
                  <a:close/>
                </a:path>
              </a:pathLst>
            </a:custGeom>
            <a:solidFill>
              <a:srgbClr val="FFFFFF"/>
            </a:solidFill>
          </p:spPr>
        </p:sp>
      </p:grpSp>
      <p:grpSp>
        <p:nvGrpSpPr>
          <p:cNvPr id="8" name="Group 8"/>
          <p:cNvGrpSpPr/>
          <p:nvPr/>
        </p:nvGrpSpPr>
        <p:grpSpPr>
          <a:xfrm>
            <a:off x="1571024" y="2363362"/>
            <a:ext cx="5711165" cy="3450063"/>
            <a:chOff x="0" y="0"/>
            <a:chExt cx="7614887" cy="4600085"/>
          </a:xfrm>
        </p:grpSpPr>
        <p:sp>
          <p:nvSpPr>
            <p:cNvPr id="9" name="TextBox 9"/>
            <p:cNvSpPr txBox="1"/>
            <p:nvPr/>
          </p:nvSpPr>
          <p:spPr>
            <a:xfrm>
              <a:off x="0" y="2699318"/>
              <a:ext cx="7614887" cy="1900767"/>
            </a:xfrm>
            <a:prstGeom prst="rect">
              <a:avLst/>
            </a:prstGeom>
          </p:spPr>
          <p:txBody>
            <a:bodyPr lIns="0" tIns="0" rIns="0" bIns="0" rtlCol="0" anchor="t">
              <a:spAutoFit/>
            </a:bodyPr>
            <a:lstStyle/>
            <a:p>
              <a:pPr marL="0" lvl="0" indent="0" algn="l">
                <a:lnSpc>
                  <a:spcPts val="5500"/>
                </a:lnSpc>
                <a:spcBef>
                  <a:spcPct val="0"/>
                </a:spcBef>
              </a:pPr>
              <a:r>
                <a:rPr lang="en-US" sz="5000" u="none" spc="-150">
                  <a:solidFill>
                    <a:srgbClr val="000000"/>
                  </a:solidFill>
                  <a:latin typeface="Clear Sans Regular"/>
                </a:rPr>
                <a:t>Warm welcome</a:t>
              </a:r>
            </a:p>
            <a:p>
              <a:pPr marL="0" lvl="0" indent="0" algn="l">
                <a:lnSpc>
                  <a:spcPts val="5500"/>
                </a:lnSpc>
                <a:spcBef>
                  <a:spcPct val="0"/>
                </a:spcBef>
              </a:pPr>
              <a:r>
                <a:rPr lang="en-US" sz="5000" u="none" spc="-150">
                  <a:solidFill>
                    <a:srgbClr val="000000"/>
                  </a:solidFill>
                  <a:latin typeface="Clear Sans Regular"/>
                </a:rPr>
                <a:t>from the team</a:t>
              </a:r>
            </a:p>
          </p:txBody>
        </p:sp>
        <p:grpSp>
          <p:nvGrpSpPr>
            <p:cNvPr id="10" name="Group 10"/>
            <p:cNvGrpSpPr/>
            <p:nvPr/>
          </p:nvGrpSpPr>
          <p:grpSpPr>
            <a:xfrm>
              <a:off x="0" y="0"/>
              <a:ext cx="1576109" cy="1576109"/>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B80F"/>
              </a:solidFill>
            </p:spPr>
          </p:sp>
        </p:grpSp>
        <p:sp>
          <p:nvSpPr>
            <p:cNvPr id="12" name="TextBox 12"/>
            <p:cNvSpPr txBox="1"/>
            <p:nvPr/>
          </p:nvSpPr>
          <p:spPr>
            <a:xfrm>
              <a:off x="158991" y="494392"/>
              <a:ext cx="1258126" cy="526701"/>
            </a:xfrm>
            <a:prstGeom prst="rect">
              <a:avLst/>
            </a:prstGeom>
          </p:spPr>
          <p:txBody>
            <a:bodyPr lIns="0" tIns="0" rIns="0" bIns="0" rtlCol="0" anchor="t">
              <a:spAutoFit/>
            </a:bodyPr>
            <a:lstStyle/>
            <a:p>
              <a:pPr algn="ctr">
                <a:lnSpc>
                  <a:spcPts val="2826"/>
                </a:lnSpc>
              </a:pPr>
              <a:r>
                <a:rPr lang="en-US" sz="2826" spc="-84">
                  <a:solidFill>
                    <a:srgbClr val="F7F6F4"/>
                  </a:solidFill>
                  <a:latin typeface="Clear Sans Bold Bold"/>
                </a:rPr>
                <a:t>mdm</a:t>
              </a:r>
            </a:p>
          </p:txBody>
        </p:sp>
      </p:grpSp>
      <p:grpSp>
        <p:nvGrpSpPr>
          <p:cNvPr id="13" name="Group 13"/>
          <p:cNvGrpSpPr>
            <a:grpSpLocks noChangeAspect="1"/>
          </p:cNvGrpSpPr>
          <p:nvPr/>
        </p:nvGrpSpPr>
        <p:grpSpPr>
          <a:xfrm>
            <a:off x="8503955" y="1650471"/>
            <a:ext cx="1425786" cy="1425781"/>
            <a:chOff x="0" y="0"/>
            <a:chExt cx="6350000" cy="6349975"/>
          </a:xfrm>
        </p:grpSpPr>
        <p:sp>
          <p:nvSpPr>
            <p:cNvPr id="14" name="Freeform 1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173730" t="-23824" r="-161198" b="-166129"/>
              </a:stretch>
            </a:blipFill>
          </p:spPr>
        </p:sp>
      </p:grpSp>
      <p:grpSp>
        <p:nvGrpSpPr>
          <p:cNvPr id="15" name="Group 15"/>
          <p:cNvGrpSpPr>
            <a:grpSpLocks noChangeAspect="1"/>
          </p:cNvGrpSpPr>
          <p:nvPr/>
        </p:nvGrpSpPr>
        <p:grpSpPr>
          <a:xfrm>
            <a:off x="8503955" y="4430610"/>
            <a:ext cx="1425786" cy="1425781"/>
            <a:chOff x="0" y="0"/>
            <a:chExt cx="6350000" cy="6349975"/>
          </a:xfrm>
        </p:grpSpPr>
        <p:sp>
          <p:nvSpPr>
            <p:cNvPr id="16" name="Freeform 1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106068" r="-108401" b="-109647"/>
              </a:stretch>
            </a:blipFill>
          </p:spPr>
        </p:sp>
      </p:grpSp>
      <p:grpSp>
        <p:nvGrpSpPr>
          <p:cNvPr id="17" name="Group 17"/>
          <p:cNvGrpSpPr>
            <a:grpSpLocks noChangeAspect="1"/>
          </p:cNvGrpSpPr>
          <p:nvPr/>
        </p:nvGrpSpPr>
        <p:grpSpPr>
          <a:xfrm>
            <a:off x="8503955" y="7195784"/>
            <a:ext cx="1425786" cy="1425781"/>
            <a:chOff x="0" y="0"/>
            <a:chExt cx="6350000" cy="6349975"/>
          </a:xfrm>
        </p:grpSpPr>
        <p:sp>
          <p:nvSpPr>
            <p:cNvPr id="18" name="Freeform 1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30328" t="-9325" r="-106978" b="-48880"/>
              </a:stretch>
            </a:blipFill>
          </p:spPr>
        </p:sp>
      </p:grpSp>
      <p:sp>
        <p:nvSpPr>
          <p:cNvPr id="19" name="TextBox 19"/>
          <p:cNvSpPr txBox="1"/>
          <p:nvPr/>
        </p:nvSpPr>
        <p:spPr>
          <a:xfrm>
            <a:off x="1028700" y="8852535"/>
            <a:ext cx="4389816" cy="405765"/>
          </a:xfrm>
          <a:prstGeom prst="rect">
            <a:avLst/>
          </a:prstGeom>
        </p:spPr>
        <p:txBody>
          <a:bodyPr lIns="0" tIns="0" rIns="0" bIns="0" rtlCol="0" anchor="t">
            <a:spAutoFit/>
          </a:bodyPr>
          <a:lstStyle/>
          <a:p>
            <a:pPr>
              <a:lnSpc>
                <a:spcPts val="3359"/>
              </a:lnSpc>
              <a:spcBef>
                <a:spcPct val="0"/>
              </a:spcBef>
            </a:pPr>
            <a:r>
              <a:rPr lang="en-US" sz="2400">
                <a:solidFill>
                  <a:srgbClr val="000000"/>
                </a:solidFill>
                <a:latin typeface="Clear Sans Regular Bold"/>
              </a:rPr>
              <a:t>12.</a:t>
            </a:r>
          </a:p>
        </p:txBody>
      </p:sp>
      <p:grpSp>
        <p:nvGrpSpPr>
          <p:cNvPr id="20" name="Group 20"/>
          <p:cNvGrpSpPr/>
          <p:nvPr/>
        </p:nvGrpSpPr>
        <p:grpSpPr>
          <a:xfrm>
            <a:off x="10336993" y="1713061"/>
            <a:ext cx="5220791" cy="1330531"/>
            <a:chOff x="0" y="0"/>
            <a:chExt cx="6961055" cy="1774041"/>
          </a:xfrm>
        </p:grpSpPr>
        <p:sp>
          <p:nvSpPr>
            <p:cNvPr id="21" name="TextBox 21"/>
            <p:cNvSpPr txBox="1"/>
            <p:nvPr/>
          </p:nvSpPr>
          <p:spPr>
            <a:xfrm>
              <a:off x="0" y="-38100"/>
              <a:ext cx="6961055" cy="484293"/>
            </a:xfrm>
            <a:prstGeom prst="rect">
              <a:avLst/>
            </a:prstGeom>
          </p:spPr>
          <p:txBody>
            <a:bodyPr lIns="0" tIns="0" rIns="0" bIns="0" rtlCol="0" anchor="t">
              <a:spAutoFit/>
            </a:bodyPr>
            <a:lstStyle/>
            <a:p>
              <a:pPr>
                <a:lnSpc>
                  <a:spcPts val="3079"/>
                </a:lnSpc>
                <a:spcBef>
                  <a:spcPct val="0"/>
                </a:spcBef>
              </a:pPr>
              <a:r>
                <a:rPr lang="en-US" sz="2200" spc="-21">
                  <a:solidFill>
                    <a:srgbClr val="6F8090"/>
                  </a:solidFill>
                  <a:latin typeface="Clear Sans Regular Bold"/>
                </a:rPr>
                <a:t>Sam Robertson | Digital Design Manager</a:t>
              </a:r>
            </a:p>
          </p:txBody>
        </p:sp>
        <p:sp>
          <p:nvSpPr>
            <p:cNvPr id="22" name="TextBox 22"/>
            <p:cNvSpPr txBox="1"/>
            <p:nvPr/>
          </p:nvSpPr>
          <p:spPr>
            <a:xfrm>
              <a:off x="0" y="864086"/>
              <a:ext cx="6961055" cy="909955"/>
            </a:xfrm>
            <a:prstGeom prst="rect">
              <a:avLst/>
            </a:prstGeom>
          </p:spPr>
          <p:txBody>
            <a:bodyPr lIns="0" tIns="0" rIns="0" bIns="0" rtlCol="0" anchor="t">
              <a:spAutoFit/>
            </a:bodyPr>
            <a:lstStyle/>
            <a:p>
              <a:pPr>
                <a:lnSpc>
                  <a:spcPts val="2880"/>
                </a:lnSpc>
              </a:pPr>
              <a:r>
                <a:rPr lang="en-US" sz="1800" spc="36">
                  <a:solidFill>
                    <a:srgbClr val="3D4248"/>
                  </a:solidFill>
                  <a:latin typeface="Clear Sans Regular"/>
                </a:rPr>
                <a:t>To create a stunning presentation, it's best to simplify your thoughts. Start with an outline.</a:t>
              </a:r>
            </a:p>
          </p:txBody>
        </p:sp>
      </p:grpSp>
      <p:grpSp>
        <p:nvGrpSpPr>
          <p:cNvPr id="23" name="Group 23"/>
          <p:cNvGrpSpPr/>
          <p:nvPr/>
        </p:nvGrpSpPr>
        <p:grpSpPr>
          <a:xfrm>
            <a:off x="10336993" y="4478235"/>
            <a:ext cx="5220791" cy="1330531"/>
            <a:chOff x="0" y="0"/>
            <a:chExt cx="6961055" cy="1774041"/>
          </a:xfrm>
        </p:grpSpPr>
        <p:sp>
          <p:nvSpPr>
            <p:cNvPr id="24" name="TextBox 24"/>
            <p:cNvSpPr txBox="1"/>
            <p:nvPr/>
          </p:nvSpPr>
          <p:spPr>
            <a:xfrm>
              <a:off x="0" y="-38100"/>
              <a:ext cx="6961055" cy="484293"/>
            </a:xfrm>
            <a:prstGeom prst="rect">
              <a:avLst/>
            </a:prstGeom>
          </p:spPr>
          <p:txBody>
            <a:bodyPr lIns="0" tIns="0" rIns="0" bIns="0" rtlCol="0" anchor="t">
              <a:spAutoFit/>
            </a:bodyPr>
            <a:lstStyle/>
            <a:p>
              <a:pPr>
                <a:lnSpc>
                  <a:spcPts val="3079"/>
                </a:lnSpc>
                <a:spcBef>
                  <a:spcPct val="0"/>
                </a:spcBef>
              </a:pPr>
              <a:r>
                <a:rPr lang="en-US" sz="2200" spc="-21">
                  <a:solidFill>
                    <a:srgbClr val="6F8090"/>
                  </a:solidFill>
                  <a:latin typeface="Clear Sans Regular Bold"/>
                </a:rPr>
                <a:t>Jeffrey Phillips | Web Designer</a:t>
              </a:r>
            </a:p>
          </p:txBody>
        </p:sp>
        <p:sp>
          <p:nvSpPr>
            <p:cNvPr id="25" name="TextBox 25"/>
            <p:cNvSpPr txBox="1"/>
            <p:nvPr/>
          </p:nvSpPr>
          <p:spPr>
            <a:xfrm>
              <a:off x="0" y="864086"/>
              <a:ext cx="6961055" cy="909955"/>
            </a:xfrm>
            <a:prstGeom prst="rect">
              <a:avLst/>
            </a:prstGeom>
          </p:spPr>
          <p:txBody>
            <a:bodyPr lIns="0" tIns="0" rIns="0" bIns="0" rtlCol="0" anchor="t">
              <a:spAutoFit/>
            </a:bodyPr>
            <a:lstStyle/>
            <a:p>
              <a:pPr>
                <a:lnSpc>
                  <a:spcPts val="2880"/>
                </a:lnSpc>
              </a:pPr>
              <a:r>
                <a:rPr lang="en-US" sz="1800" spc="36">
                  <a:solidFill>
                    <a:srgbClr val="3D4248"/>
                  </a:solidFill>
                  <a:latin typeface="Clear Sans Regular"/>
                </a:rPr>
                <a:t>It serves a variety of purposes, making presentations powerful tools for teaching.</a:t>
              </a:r>
            </a:p>
          </p:txBody>
        </p:sp>
      </p:grpSp>
      <p:grpSp>
        <p:nvGrpSpPr>
          <p:cNvPr id="26" name="Group 26"/>
          <p:cNvGrpSpPr/>
          <p:nvPr/>
        </p:nvGrpSpPr>
        <p:grpSpPr>
          <a:xfrm>
            <a:off x="10336993" y="7216527"/>
            <a:ext cx="5220791" cy="1330531"/>
            <a:chOff x="0" y="0"/>
            <a:chExt cx="6961055" cy="1774041"/>
          </a:xfrm>
        </p:grpSpPr>
        <p:sp>
          <p:nvSpPr>
            <p:cNvPr id="27" name="TextBox 27"/>
            <p:cNvSpPr txBox="1"/>
            <p:nvPr/>
          </p:nvSpPr>
          <p:spPr>
            <a:xfrm>
              <a:off x="0" y="-38100"/>
              <a:ext cx="6961055" cy="484293"/>
            </a:xfrm>
            <a:prstGeom prst="rect">
              <a:avLst/>
            </a:prstGeom>
          </p:spPr>
          <p:txBody>
            <a:bodyPr lIns="0" tIns="0" rIns="0" bIns="0" rtlCol="0" anchor="t">
              <a:spAutoFit/>
            </a:bodyPr>
            <a:lstStyle/>
            <a:p>
              <a:pPr>
                <a:lnSpc>
                  <a:spcPts val="3079"/>
                </a:lnSpc>
                <a:spcBef>
                  <a:spcPct val="0"/>
                </a:spcBef>
              </a:pPr>
              <a:r>
                <a:rPr lang="en-US" sz="2200" spc="-21">
                  <a:solidFill>
                    <a:srgbClr val="6F8090"/>
                  </a:solidFill>
                  <a:latin typeface="Clear Sans Regular Bold"/>
                </a:rPr>
                <a:t>Sasha Joyner | UI/UX Developer</a:t>
              </a:r>
            </a:p>
          </p:txBody>
        </p:sp>
        <p:sp>
          <p:nvSpPr>
            <p:cNvPr id="28" name="TextBox 28"/>
            <p:cNvSpPr txBox="1"/>
            <p:nvPr/>
          </p:nvSpPr>
          <p:spPr>
            <a:xfrm>
              <a:off x="0" y="864086"/>
              <a:ext cx="6961055" cy="909955"/>
            </a:xfrm>
            <a:prstGeom prst="rect">
              <a:avLst/>
            </a:prstGeom>
          </p:spPr>
          <p:txBody>
            <a:bodyPr lIns="0" tIns="0" rIns="0" bIns="0" rtlCol="0" anchor="t">
              <a:spAutoFit/>
            </a:bodyPr>
            <a:lstStyle/>
            <a:p>
              <a:pPr>
                <a:lnSpc>
                  <a:spcPts val="2880"/>
                </a:lnSpc>
              </a:pPr>
              <a:r>
                <a:rPr lang="en-US" sz="1800" spc="36">
                  <a:solidFill>
                    <a:srgbClr val="3D4248"/>
                  </a:solidFill>
                  <a:latin typeface="Clear Sans Regular"/>
                </a:rPr>
                <a:t>You can then organize them into your introduction, your main content, and conclusion.</a:t>
              </a:r>
            </a:p>
          </p:txBody>
        </p:sp>
      </p:grpSp>
      <p:grpSp>
        <p:nvGrpSpPr>
          <p:cNvPr id="29" name="Group 29"/>
          <p:cNvGrpSpPr/>
          <p:nvPr/>
        </p:nvGrpSpPr>
        <p:grpSpPr>
          <a:xfrm>
            <a:off x="9587941" y="1741636"/>
            <a:ext cx="341800" cy="341800"/>
            <a:chOff x="0" y="0"/>
            <a:chExt cx="6350000" cy="6350000"/>
          </a:xfrm>
        </p:grpSpPr>
        <p:sp>
          <p:nvSpPr>
            <p:cNvPr id="30" name="Freeform 3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778982" y="3143497"/>
            <a:ext cx="8891010" cy="4000006"/>
            <a:chOff x="0" y="0"/>
            <a:chExt cx="11854680" cy="5333341"/>
          </a:xfrm>
        </p:grpSpPr>
        <p:sp>
          <p:nvSpPr>
            <p:cNvPr id="3" name="TextBox 3"/>
            <p:cNvSpPr txBox="1"/>
            <p:nvPr/>
          </p:nvSpPr>
          <p:spPr>
            <a:xfrm>
              <a:off x="0" y="66675"/>
              <a:ext cx="11854680" cy="3040592"/>
            </a:xfrm>
            <a:prstGeom prst="rect">
              <a:avLst/>
            </a:prstGeom>
          </p:spPr>
          <p:txBody>
            <a:bodyPr lIns="0" tIns="0" rIns="0" bIns="0" rtlCol="0" anchor="t">
              <a:spAutoFit/>
            </a:bodyPr>
            <a:lstStyle/>
            <a:p>
              <a:pPr marL="0" lvl="0" indent="0" algn="l">
                <a:lnSpc>
                  <a:spcPts val="8800"/>
                </a:lnSpc>
                <a:spcBef>
                  <a:spcPct val="0"/>
                </a:spcBef>
              </a:pPr>
              <a:r>
                <a:rPr lang="en-US" sz="8000" u="none" spc="-240">
                  <a:solidFill>
                    <a:srgbClr val="F1B80F"/>
                  </a:solidFill>
                  <a:latin typeface="Clear Sans Regular"/>
                </a:rPr>
                <a:t>Looking forward</a:t>
              </a:r>
            </a:p>
            <a:p>
              <a:pPr marL="0" lvl="0" indent="0" algn="l">
                <a:lnSpc>
                  <a:spcPts val="8800"/>
                </a:lnSpc>
                <a:spcBef>
                  <a:spcPct val="0"/>
                </a:spcBef>
              </a:pPr>
              <a:r>
                <a:rPr lang="en-US" sz="8000" u="none" spc="-240">
                  <a:solidFill>
                    <a:srgbClr val="F1B80F"/>
                  </a:solidFill>
                  <a:latin typeface="Clear Sans Regular"/>
                </a:rPr>
                <a:t>to working with you!</a:t>
              </a:r>
            </a:p>
          </p:txBody>
        </p:sp>
        <p:sp>
          <p:nvSpPr>
            <p:cNvPr id="4" name="TextBox 4"/>
            <p:cNvSpPr txBox="1"/>
            <p:nvPr/>
          </p:nvSpPr>
          <p:spPr>
            <a:xfrm>
              <a:off x="0" y="3940786"/>
              <a:ext cx="11854680" cy="1392555"/>
            </a:xfrm>
            <a:prstGeom prst="rect">
              <a:avLst/>
            </a:prstGeom>
          </p:spPr>
          <p:txBody>
            <a:bodyPr lIns="0" tIns="0" rIns="0" bIns="0" rtlCol="0" anchor="t">
              <a:spAutoFit/>
            </a:bodyPr>
            <a:lstStyle/>
            <a:p>
              <a:pPr marL="0" lvl="0" indent="0" algn="l">
                <a:lnSpc>
                  <a:spcPts val="2880"/>
                </a:lnSpc>
                <a:spcBef>
                  <a:spcPct val="0"/>
                </a:spcBef>
              </a:pPr>
              <a:r>
                <a:rPr lang="en-US" sz="1800" u="none" spc="36">
                  <a:solidFill>
                    <a:srgbClr val="F7F6F4"/>
                  </a:solidFill>
                  <a:latin typeface="Clear Sans Regular"/>
                </a:rPr>
                <a:t>To create a stunning presentation, it's best to simplify your thoughts. These can be applied to whatever subject you plan on discussing. Make sure you do enough research to support your points.</a:t>
              </a:r>
            </a:p>
          </p:txBody>
        </p:sp>
      </p:grpSp>
      <p:pic>
        <p:nvPicPr>
          <p:cNvPr id="5" name="Picture 5"/>
          <p:cNvPicPr>
            <a:picLocks noChangeAspect="1"/>
          </p:cNvPicPr>
          <p:nvPr/>
        </p:nvPicPr>
        <p:blipFill>
          <a:blip r:embed="rId2"/>
          <a:srcRect l="29914" r="29914"/>
          <a:stretch>
            <a:fillRect/>
          </a:stretch>
        </p:blipFill>
        <p:spPr>
          <a:xfrm>
            <a:off x="11798386" y="1845508"/>
            <a:ext cx="4710632" cy="6595985"/>
          </a:xfrm>
          <a:prstGeom prst="rect">
            <a:avLst/>
          </a:prstGeom>
        </p:spPr>
      </p:pic>
      <p:grpSp>
        <p:nvGrpSpPr>
          <p:cNvPr id="6" name="Group 6"/>
          <p:cNvGrpSpPr/>
          <p:nvPr/>
        </p:nvGrpSpPr>
        <p:grpSpPr>
          <a:xfrm>
            <a:off x="15917977" y="2552456"/>
            <a:ext cx="1182082" cy="1182082"/>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B80F"/>
            </a:solidFill>
          </p:spPr>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B80F"/>
        </a:solidFill>
        <a:effectLst/>
      </p:bgPr>
    </p:bg>
    <p:spTree>
      <p:nvGrpSpPr>
        <p:cNvPr id="1" name=""/>
        <p:cNvGrpSpPr/>
        <p:nvPr/>
      </p:nvGrpSpPr>
      <p:grpSpPr>
        <a:xfrm>
          <a:off x="0" y="0"/>
          <a:ext cx="0" cy="0"/>
          <a:chOff x="0" y="0"/>
          <a:chExt cx="0" cy="0"/>
        </a:xfrm>
      </p:grpSpPr>
      <p:sp>
        <p:nvSpPr>
          <p:cNvPr id="2" name="TextBox 2"/>
          <p:cNvSpPr txBox="1"/>
          <p:nvPr/>
        </p:nvSpPr>
        <p:spPr>
          <a:xfrm>
            <a:off x="1028700" y="1035368"/>
            <a:ext cx="6603764" cy="306705"/>
          </a:xfrm>
          <a:prstGeom prst="rect">
            <a:avLst/>
          </a:prstGeom>
        </p:spPr>
        <p:txBody>
          <a:bodyPr lIns="0" tIns="0" rIns="0" bIns="0" rtlCol="0" anchor="t">
            <a:spAutoFit/>
          </a:bodyPr>
          <a:lstStyle/>
          <a:p>
            <a:pPr marL="0" lvl="0" indent="0">
              <a:lnSpc>
                <a:spcPts val="2520"/>
              </a:lnSpc>
              <a:spcBef>
                <a:spcPct val="0"/>
              </a:spcBef>
            </a:pPr>
            <a:r>
              <a:rPr lang="en-US" sz="1800" spc="179">
                <a:solidFill>
                  <a:srgbClr val="000000"/>
                </a:solidFill>
                <a:latin typeface="Clear Sans Regular"/>
              </a:rPr>
              <a:t>E</a:t>
            </a:r>
            <a:r>
              <a:rPr lang="en-US" sz="1800" u="none" spc="179">
                <a:solidFill>
                  <a:srgbClr val="000000"/>
                </a:solidFill>
                <a:latin typeface="Clear Sans Regular"/>
              </a:rPr>
              <a:t>MPLOYEE ONBOARDING PLAN</a:t>
            </a:r>
          </a:p>
        </p:txBody>
      </p:sp>
      <p:sp>
        <p:nvSpPr>
          <p:cNvPr id="3" name="TextBox 3"/>
          <p:cNvSpPr txBox="1"/>
          <p:nvPr/>
        </p:nvSpPr>
        <p:spPr>
          <a:xfrm>
            <a:off x="1028700" y="8852535"/>
            <a:ext cx="849124" cy="405765"/>
          </a:xfrm>
          <a:prstGeom prst="rect">
            <a:avLst/>
          </a:prstGeom>
        </p:spPr>
        <p:txBody>
          <a:bodyPr lIns="0" tIns="0" rIns="0" bIns="0" rtlCol="0" anchor="t">
            <a:spAutoFit/>
          </a:bodyPr>
          <a:lstStyle/>
          <a:p>
            <a:pPr>
              <a:lnSpc>
                <a:spcPts val="3359"/>
              </a:lnSpc>
              <a:spcBef>
                <a:spcPct val="0"/>
              </a:spcBef>
            </a:pPr>
            <a:r>
              <a:rPr lang="en-US" sz="2400">
                <a:solidFill>
                  <a:srgbClr val="000000"/>
                </a:solidFill>
                <a:latin typeface="Clear Sans Regular Bold"/>
              </a:rPr>
              <a:t>14.</a:t>
            </a:r>
          </a:p>
        </p:txBody>
      </p:sp>
      <p:pic>
        <p:nvPicPr>
          <p:cNvPr id="4" name="Picture 4"/>
          <p:cNvPicPr>
            <a:picLocks noChangeAspect="1"/>
          </p:cNvPicPr>
          <p:nvPr/>
        </p:nvPicPr>
        <p:blipFill>
          <a:blip r:embed="rId2"/>
          <a:srcRect l="22767" r="10206"/>
          <a:stretch>
            <a:fillRect/>
          </a:stretch>
        </p:blipFill>
        <p:spPr>
          <a:xfrm>
            <a:off x="11212059" y="-129588"/>
            <a:ext cx="4710632" cy="10542195"/>
          </a:xfrm>
          <a:prstGeom prst="rect">
            <a:avLst/>
          </a:prstGeom>
        </p:spPr>
      </p:pic>
      <p:grpSp>
        <p:nvGrpSpPr>
          <p:cNvPr id="5" name="Group 5"/>
          <p:cNvGrpSpPr/>
          <p:nvPr/>
        </p:nvGrpSpPr>
        <p:grpSpPr>
          <a:xfrm>
            <a:off x="2483304" y="2827921"/>
            <a:ext cx="6660696" cy="4631158"/>
            <a:chOff x="0" y="0"/>
            <a:chExt cx="8880928" cy="6174877"/>
          </a:xfrm>
        </p:grpSpPr>
        <p:sp>
          <p:nvSpPr>
            <p:cNvPr id="6" name="TextBox 6"/>
            <p:cNvSpPr txBox="1"/>
            <p:nvPr/>
          </p:nvSpPr>
          <p:spPr>
            <a:xfrm>
              <a:off x="0" y="2507386"/>
              <a:ext cx="8880928" cy="1900767"/>
            </a:xfrm>
            <a:prstGeom prst="rect">
              <a:avLst/>
            </a:prstGeom>
          </p:spPr>
          <p:txBody>
            <a:bodyPr lIns="0" tIns="0" rIns="0" bIns="0" rtlCol="0" anchor="t">
              <a:spAutoFit/>
            </a:bodyPr>
            <a:lstStyle/>
            <a:p>
              <a:pPr marL="0" lvl="0" indent="0" algn="l">
                <a:lnSpc>
                  <a:spcPts val="5500"/>
                </a:lnSpc>
                <a:spcBef>
                  <a:spcPct val="0"/>
                </a:spcBef>
              </a:pPr>
              <a:r>
                <a:rPr lang="en-US" sz="5000" u="none" spc="-150">
                  <a:solidFill>
                    <a:srgbClr val="000000"/>
                  </a:solidFill>
                  <a:latin typeface="Clear Sans Regular"/>
                </a:rPr>
                <a:t>If you have any questions at all</a:t>
              </a:r>
            </a:p>
          </p:txBody>
        </p:sp>
        <p:sp>
          <p:nvSpPr>
            <p:cNvPr id="7" name="TextBox 7"/>
            <p:cNvSpPr txBox="1"/>
            <p:nvPr/>
          </p:nvSpPr>
          <p:spPr>
            <a:xfrm>
              <a:off x="0" y="5169884"/>
              <a:ext cx="8880928" cy="1004993"/>
            </a:xfrm>
            <a:prstGeom prst="rect">
              <a:avLst/>
            </a:prstGeom>
          </p:spPr>
          <p:txBody>
            <a:bodyPr lIns="0" tIns="0" rIns="0" bIns="0" rtlCol="0" anchor="t">
              <a:spAutoFit/>
            </a:bodyPr>
            <a:lstStyle/>
            <a:p>
              <a:pPr>
                <a:lnSpc>
                  <a:spcPts val="3079"/>
                </a:lnSpc>
              </a:pPr>
              <a:r>
                <a:rPr lang="en-US" sz="2200" spc="-21">
                  <a:solidFill>
                    <a:srgbClr val="F7F6F4"/>
                  </a:solidFill>
                  <a:latin typeface="Clear Sans Regular Bold"/>
                </a:rPr>
                <a:t>D</a:t>
              </a:r>
              <a:r>
                <a:rPr lang="en-US" sz="2200" u="none" spc="-21">
                  <a:solidFill>
                    <a:srgbClr val="F7F6F4"/>
                  </a:solidFill>
                  <a:latin typeface="Clear Sans Regular Bold"/>
                </a:rPr>
                <a:t>on't hesitate to ask.</a:t>
              </a:r>
            </a:p>
            <a:p>
              <a:pPr>
                <a:lnSpc>
                  <a:spcPts val="3079"/>
                </a:lnSpc>
              </a:pPr>
              <a:r>
                <a:rPr lang="en-US" sz="2200" u="none" spc="-21">
                  <a:solidFill>
                    <a:srgbClr val="F7F6F4"/>
                  </a:solidFill>
                  <a:latin typeface="Clear Sans Regular Bold"/>
                </a:rPr>
                <a:t>hello@reallygreatsite.com</a:t>
              </a:r>
            </a:p>
          </p:txBody>
        </p:sp>
        <p:grpSp>
          <p:nvGrpSpPr>
            <p:cNvPr id="8" name="Group 8"/>
            <p:cNvGrpSpPr/>
            <p:nvPr/>
          </p:nvGrpSpPr>
          <p:grpSpPr>
            <a:xfrm>
              <a:off x="0" y="0"/>
              <a:ext cx="1576109" cy="1576109"/>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sp>
          <p:nvSpPr>
            <p:cNvPr id="10" name="TextBox 10"/>
            <p:cNvSpPr txBox="1"/>
            <p:nvPr/>
          </p:nvSpPr>
          <p:spPr>
            <a:xfrm>
              <a:off x="158991" y="494392"/>
              <a:ext cx="1258126" cy="526701"/>
            </a:xfrm>
            <a:prstGeom prst="rect">
              <a:avLst/>
            </a:prstGeom>
          </p:spPr>
          <p:txBody>
            <a:bodyPr lIns="0" tIns="0" rIns="0" bIns="0" rtlCol="0" anchor="t">
              <a:spAutoFit/>
            </a:bodyPr>
            <a:lstStyle/>
            <a:p>
              <a:pPr algn="ctr">
                <a:lnSpc>
                  <a:spcPts val="2826"/>
                </a:lnSpc>
              </a:pPr>
              <a:r>
                <a:rPr lang="en-US" sz="2826" spc="-84">
                  <a:solidFill>
                    <a:srgbClr val="F7F6F4"/>
                  </a:solidFill>
                  <a:latin typeface="Clear Sans Bold Bold"/>
                </a:rPr>
                <a:t>mdm</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B80F"/>
        </a:solidFill>
        <a:effectLst/>
      </p:bgPr>
    </p:bg>
    <p:spTree>
      <p:nvGrpSpPr>
        <p:cNvPr id="1" name=""/>
        <p:cNvGrpSpPr/>
        <p:nvPr/>
      </p:nvGrpSpPr>
      <p:grpSpPr>
        <a:xfrm>
          <a:off x="0" y="0"/>
          <a:ext cx="0" cy="0"/>
          <a:chOff x="0" y="0"/>
          <a:chExt cx="0" cy="0"/>
        </a:xfrm>
      </p:grpSpPr>
      <p:sp>
        <p:nvSpPr>
          <p:cNvPr id="2" name="TextBox 2"/>
          <p:cNvSpPr txBox="1"/>
          <p:nvPr/>
        </p:nvSpPr>
        <p:spPr>
          <a:xfrm>
            <a:off x="1028700" y="8852535"/>
            <a:ext cx="4389816" cy="405765"/>
          </a:xfrm>
          <a:prstGeom prst="rect">
            <a:avLst/>
          </a:prstGeom>
        </p:spPr>
        <p:txBody>
          <a:bodyPr lIns="0" tIns="0" rIns="0" bIns="0" rtlCol="0" anchor="t">
            <a:spAutoFit/>
          </a:bodyPr>
          <a:lstStyle/>
          <a:p>
            <a:pPr>
              <a:lnSpc>
                <a:spcPts val="3359"/>
              </a:lnSpc>
              <a:spcBef>
                <a:spcPct val="0"/>
              </a:spcBef>
            </a:pPr>
            <a:r>
              <a:rPr lang="en-US" sz="2400">
                <a:solidFill>
                  <a:srgbClr val="F7F6F4"/>
                </a:solidFill>
                <a:latin typeface="Clear Sans Regular Bold"/>
              </a:rPr>
              <a:t>02.</a:t>
            </a:r>
          </a:p>
        </p:txBody>
      </p:sp>
      <p:sp>
        <p:nvSpPr>
          <p:cNvPr id="3" name="TextBox 3"/>
          <p:cNvSpPr txBox="1"/>
          <p:nvPr/>
        </p:nvSpPr>
        <p:spPr>
          <a:xfrm>
            <a:off x="10217895" y="8951595"/>
            <a:ext cx="7041405" cy="306705"/>
          </a:xfrm>
          <a:prstGeom prst="rect">
            <a:avLst/>
          </a:prstGeom>
        </p:spPr>
        <p:txBody>
          <a:bodyPr lIns="0" tIns="0" rIns="0" bIns="0" rtlCol="0" anchor="t">
            <a:spAutoFit/>
          </a:bodyPr>
          <a:lstStyle/>
          <a:p>
            <a:pPr marL="0" lvl="0" indent="0" algn="r">
              <a:lnSpc>
                <a:spcPts val="2520"/>
              </a:lnSpc>
              <a:spcBef>
                <a:spcPct val="0"/>
              </a:spcBef>
            </a:pPr>
            <a:r>
              <a:rPr lang="en-US" sz="1800" spc="179">
                <a:solidFill>
                  <a:srgbClr val="F7F6F4"/>
                </a:solidFill>
                <a:latin typeface="Clear Sans Regular"/>
              </a:rPr>
              <a:t>E</a:t>
            </a:r>
            <a:r>
              <a:rPr lang="en-US" sz="1800" u="none" spc="179">
                <a:solidFill>
                  <a:srgbClr val="F7F6F4"/>
                </a:solidFill>
                <a:latin typeface="Clear Sans Regular"/>
              </a:rPr>
              <a:t>MPLOYEE ONBOARDING PLAN | MDM 2020</a:t>
            </a:r>
          </a:p>
        </p:txBody>
      </p:sp>
      <p:grpSp>
        <p:nvGrpSpPr>
          <p:cNvPr id="4" name="Group 4"/>
          <p:cNvGrpSpPr/>
          <p:nvPr/>
        </p:nvGrpSpPr>
        <p:grpSpPr>
          <a:xfrm>
            <a:off x="2482768" y="2527995"/>
            <a:ext cx="13322463" cy="4414013"/>
            <a:chOff x="0" y="0"/>
            <a:chExt cx="17763284" cy="5885351"/>
          </a:xfrm>
        </p:grpSpPr>
        <p:sp>
          <p:nvSpPr>
            <p:cNvPr id="5" name="TextBox 5"/>
            <p:cNvSpPr txBox="1"/>
            <p:nvPr/>
          </p:nvSpPr>
          <p:spPr>
            <a:xfrm>
              <a:off x="0" y="2521866"/>
              <a:ext cx="17763284" cy="1554692"/>
            </a:xfrm>
            <a:prstGeom prst="rect">
              <a:avLst/>
            </a:prstGeom>
          </p:spPr>
          <p:txBody>
            <a:bodyPr lIns="0" tIns="0" rIns="0" bIns="0" rtlCol="0" anchor="t">
              <a:spAutoFit/>
            </a:bodyPr>
            <a:lstStyle/>
            <a:p>
              <a:pPr algn="ctr">
                <a:lnSpc>
                  <a:spcPts val="8800"/>
                </a:lnSpc>
              </a:pPr>
              <a:r>
                <a:rPr lang="en-US" sz="8000" spc="-240">
                  <a:solidFill>
                    <a:srgbClr val="000000"/>
                  </a:solidFill>
                  <a:latin typeface="Clear Sans Regular"/>
                </a:rPr>
                <a:t>Welcome to the team!</a:t>
              </a:r>
            </a:p>
          </p:txBody>
        </p:sp>
        <p:sp>
          <p:nvSpPr>
            <p:cNvPr id="6" name="TextBox 6"/>
            <p:cNvSpPr txBox="1"/>
            <p:nvPr/>
          </p:nvSpPr>
          <p:spPr>
            <a:xfrm>
              <a:off x="2849335" y="4880357"/>
              <a:ext cx="12064614" cy="1004993"/>
            </a:xfrm>
            <a:prstGeom prst="rect">
              <a:avLst/>
            </a:prstGeom>
          </p:spPr>
          <p:txBody>
            <a:bodyPr lIns="0" tIns="0" rIns="0" bIns="0" rtlCol="0" anchor="t">
              <a:spAutoFit/>
            </a:bodyPr>
            <a:lstStyle/>
            <a:p>
              <a:pPr marL="0" lvl="0" indent="0" algn="ctr">
                <a:lnSpc>
                  <a:spcPts val="3079"/>
                </a:lnSpc>
                <a:spcBef>
                  <a:spcPct val="0"/>
                </a:spcBef>
              </a:pPr>
              <a:r>
                <a:rPr lang="en-US" sz="2200" u="none" spc="-21">
                  <a:solidFill>
                    <a:srgbClr val="000000"/>
                  </a:solidFill>
                  <a:latin typeface="Clear Sans Regular Bold"/>
                </a:rPr>
                <a:t>We're here to make your first few months on the job</a:t>
              </a:r>
            </a:p>
            <a:p>
              <a:pPr marL="0" lvl="0" indent="0" algn="ctr">
                <a:lnSpc>
                  <a:spcPts val="3079"/>
                </a:lnSpc>
                <a:spcBef>
                  <a:spcPct val="0"/>
                </a:spcBef>
              </a:pPr>
              <a:r>
                <a:rPr lang="en-US" sz="2200" u="none" spc="-21">
                  <a:solidFill>
                    <a:srgbClr val="000000"/>
                  </a:solidFill>
                  <a:latin typeface="Clear Sans Regular Bold"/>
                </a:rPr>
                <a:t>as smooth-sailing as possible.</a:t>
              </a:r>
            </a:p>
          </p:txBody>
        </p:sp>
        <p:grpSp>
          <p:nvGrpSpPr>
            <p:cNvPr id="7" name="Group 7"/>
            <p:cNvGrpSpPr/>
            <p:nvPr/>
          </p:nvGrpSpPr>
          <p:grpSpPr>
            <a:xfrm>
              <a:off x="8093588" y="0"/>
              <a:ext cx="1576109" cy="1576109"/>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7F6F4"/>
              </a:solidFill>
            </p:spPr>
          </p:sp>
        </p:grpSp>
        <p:sp>
          <p:nvSpPr>
            <p:cNvPr id="9" name="TextBox 9"/>
            <p:cNvSpPr txBox="1"/>
            <p:nvPr/>
          </p:nvSpPr>
          <p:spPr>
            <a:xfrm>
              <a:off x="8252579" y="494392"/>
              <a:ext cx="1258126" cy="526701"/>
            </a:xfrm>
            <a:prstGeom prst="rect">
              <a:avLst/>
            </a:prstGeom>
          </p:spPr>
          <p:txBody>
            <a:bodyPr lIns="0" tIns="0" rIns="0" bIns="0" rtlCol="0" anchor="t">
              <a:spAutoFit/>
            </a:bodyPr>
            <a:lstStyle/>
            <a:p>
              <a:pPr algn="ctr">
                <a:lnSpc>
                  <a:spcPts val="2826"/>
                </a:lnSpc>
              </a:pPr>
              <a:r>
                <a:rPr lang="en-US" sz="2826" spc="-84">
                  <a:solidFill>
                    <a:srgbClr val="000000"/>
                  </a:solidFill>
                  <a:latin typeface="Clear Sans Bold Bold"/>
                </a:rPr>
                <a:t>mdm</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388" r="2388"/>
          <a:stretch>
            <a:fillRect/>
          </a:stretch>
        </p:blipFill>
        <p:spPr>
          <a:xfrm>
            <a:off x="10868995" y="6194925"/>
            <a:ext cx="4710632" cy="3297992"/>
          </a:xfrm>
          <a:prstGeom prst="rect">
            <a:avLst/>
          </a:prstGeom>
        </p:spPr>
      </p:pic>
      <p:pic>
        <p:nvPicPr>
          <p:cNvPr id="3" name="Picture 3"/>
          <p:cNvPicPr>
            <a:picLocks noChangeAspect="1"/>
          </p:cNvPicPr>
          <p:nvPr/>
        </p:nvPicPr>
        <p:blipFill>
          <a:blip r:embed="rId3"/>
          <a:srcRect t="30265" b="30265"/>
          <a:stretch>
            <a:fillRect/>
          </a:stretch>
        </p:blipFill>
        <p:spPr>
          <a:xfrm>
            <a:off x="5616345" y="1821020"/>
            <a:ext cx="4710632" cy="3297992"/>
          </a:xfrm>
          <a:prstGeom prst="rect">
            <a:avLst/>
          </a:prstGeom>
        </p:spPr>
      </p:pic>
      <p:pic>
        <p:nvPicPr>
          <p:cNvPr id="4" name="Picture 4"/>
          <p:cNvPicPr>
            <a:picLocks noChangeAspect="1"/>
          </p:cNvPicPr>
          <p:nvPr/>
        </p:nvPicPr>
        <p:blipFill>
          <a:blip r:embed="rId4"/>
          <a:srcRect t="18536" b="18536"/>
          <a:stretch>
            <a:fillRect/>
          </a:stretch>
        </p:blipFill>
        <p:spPr>
          <a:xfrm>
            <a:off x="16121646" y="922590"/>
            <a:ext cx="2712190" cy="3297992"/>
          </a:xfrm>
          <a:prstGeom prst="rect">
            <a:avLst/>
          </a:prstGeom>
        </p:spPr>
      </p:pic>
      <p:pic>
        <p:nvPicPr>
          <p:cNvPr id="5" name="Picture 5"/>
          <p:cNvPicPr>
            <a:picLocks noChangeAspect="1"/>
          </p:cNvPicPr>
          <p:nvPr/>
        </p:nvPicPr>
        <p:blipFill>
          <a:blip r:embed="rId5"/>
          <a:srcRect t="14994" b="14994"/>
          <a:stretch>
            <a:fillRect/>
          </a:stretch>
        </p:blipFill>
        <p:spPr>
          <a:xfrm>
            <a:off x="10868995" y="6194925"/>
            <a:ext cx="4710632" cy="3297992"/>
          </a:xfrm>
          <a:prstGeom prst="rect">
            <a:avLst/>
          </a:prstGeom>
        </p:spPr>
      </p:pic>
      <p:pic>
        <p:nvPicPr>
          <p:cNvPr id="6" name="Picture 6"/>
          <p:cNvPicPr>
            <a:picLocks noChangeAspect="1"/>
          </p:cNvPicPr>
          <p:nvPr/>
        </p:nvPicPr>
        <p:blipFill>
          <a:blip r:embed="rId6"/>
          <a:srcRect t="23865" b="23865"/>
          <a:stretch>
            <a:fillRect/>
          </a:stretch>
        </p:blipFill>
        <p:spPr>
          <a:xfrm>
            <a:off x="5616345" y="5662474"/>
            <a:ext cx="4710632" cy="4912081"/>
          </a:xfrm>
          <a:prstGeom prst="rect">
            <a:avLst/>
          </a:prstGeom>
        </p:spPr>
      </p:pic>
      <p:pic>
        <p:nvPicPr>
          <p:cNvPr id="7" name="Picture 7"/>
          <p:cNvPicPr>
            <a:picLocks noChangeAspect="1"/>
          </p:cNvPicPr>
          <p:nvPr/>
        </p:nvPicPr>
        <p:blipFill>
          <a:blip r:embed="rId7"/>
          <a:srcRect t="18461" b="18461"/>
          <a:stretch>
            <a:fillRect/>
          </a:stretch>
        </p:blipFill>
        <p:spPr>
          <a:xfrm>
            <a:off x="10868995" y="-163619"/>
            <a:ext cx="4710632" cy="5826093"/>
          </a:xfrm>
          <a:prstGeom prst="rect">
            <a:avLst/>
          </a:prstGeom>
        </p:spPr>
      </p:pic>
      <p:pic>
        <p:nvPicPr>
          <p:cNvPr id="8" name="Picture 8"/>
          <p:cNvPicPr>
            <a:picLocks noChangeAspect="1"/>
          </p:cNvPicPr>
          <p:nvPr/>
        </p:nvPicPr>
        <p:blipFill>
          <a:blip r:embed="rId8"/>
          <a:srcRect l="5426" r="5426"/>
          <a:stretch>
            <a:fillRect/>
          </a:stretch>
        </p:blipFill>
        <p:spPr>
          <a:xfrm>
            <a:off x="16121646" y="4764045"/>
            <a:ext cx="2712190" cy="6595985"/>
          </a:xfrm>
          <a:prstGeom prst="rect">
            <a:avLst/>
          </a:prstGeom>
        </p:spPr>
      </p:pic>
      <p:grpSp>
        <p:nvGrpSpPr>
          <p:cNvPr id="9" name="Group 9"/>
          <p:cNvGrpSpPr/>
          <p:nvPr/>
        </p:nvGrpSpPr>
        <p:grpSpPr>
          <a:xfrm>
            <a:off x="1169860" y="1673594"/>
            <a:ext cx="3331776" cy="6570499"/>
            <a:chOff x="0" y="0"/>
            <a:chExt cx="4442368" cy="8760665"/>
          </a:xfrm>
        </p:grpSpPr>
        <p:sp>
          <p:nvSpPr>
            <p:cNvPr id="10" name="TextBox 10"/>
            <p:cNvSpPr txBox="1"/>
            <p:nvPr/>
          </p:nvSpPr>
          <p:spPr>
            <a:xfrm>
              <a:off x="0" y="38100"/>
              <a:ext cx="4442368" cy="973667"/>
            </a:xfrm>
            <a:prstGeom prst="rect">
              <a:avLst/>
            </a:prstGeom>
          </p:spPr>
          <p:txBody>
            <a:bodyPr lIns="0" tIns="0" rIns="0" bIns="0" rtlCol="0" anchor="t">
              <a:spAutoFit/>
            </a:bodyPr>
            <a:lstStyle/>
            <a:p>
              <a:pPr marL="0" lvl="0" indent="0">
                <a:lnSpc>
                  <a:spcPts val="5500"/>
                </a:lnSpc>
                <a:spcBef>
                  <a:spcPct val="0"/>
                </a:spcBef>
              </a:pPr>
              <a:r>
                <a:rPr lang="en-US" sz="5000" u="none" spc="-150">
                  <a:solidFill>
                    <a:srgbClr val="F1B80F"/>
                  </a:solidFill>
                  <a:latin typeface="Clear Sans Regular"/>
                </a:rPr>
                <a:t>Who's who</a:t>
              </a:r>
            </a:p>
          </p:txBody>
        </p:sp>
        <p:sp>
          <p:nvSpPr>
            <p:cNvPr id="11" name="TextBox 11"/>
            <p:cNvSpPr txBox="1"/>
            <p:nvPr/>
          </p:nvSpPr>
          <p:spPr>
            <a:xfrm>
              <a:off x="0" y="3507310"/>
              <a:ext cx="4442368" cy="5253355"/>
            </a:xfrm>
            <a:prstGeom prst="rect">
              <a:avLst/>
            </a:prstGeom>
          </p:spPr>
          <p:txBody>
            <a:bodyPr lIns="0" tIns="0" rIns="0" bIns="0" rtlCol="0" anchor="t">
              <a:spAutoFit/>
            </a:bodyPr>
            <a:lstStyle/>
            <a:p>
              <a:pPr marL="0" lvl="0" indent="0" algn="l">
                <a:lnSpc>
                  <a:spcPts val="2880"/>
                </a:lnSpc>
                <a:spcBef>
                  <a:spcPct val="0"/>
                </a:spcBef>
              </a:pPr>
              <a:r>
                <a:rPr lang="en-US" sz="1800" spc="36">
                  <a:solidFill>
                    <a:srgbClr val="000000"/>
                  </a:solidFill>
                  <a:latin typeface="Clear Sans Regular"/>
                </a:rPr>
                <a:t>Y</a:t>
              </a:r>
              <a:r>
                <a:rPr lang="en-US" sz="1800" u="none" spc="36">
                  <a:solidFill>
                    <a:srgbClr val="000000"/>
                  </a:solidFill>
                  <a:latin typeface="Clear Sans Regular"/>
                </a:rPr>
                <a:t>ou can include photos of</a:t>
              </a:r>
            </a:p>
            <a:p>
              <a:pPr marL="0" lvl="0" indent="0" algn="l">
                <a:lnSpc>
                  <a:spcPts val="2880"/>
                </a:lnSpc>
                <a:spcBef>
                  <a:spcPct val="0"/>
                </a:spcBef>
              </a:pPr>
              <a:r>
                <a:rPr lang="en-US" sz="1800" u="none" spc="36">
                  <a:solidFill>
                    <a:srgbClr val="000000"/>
                  </a:solidFill>
                  <a:latin typeface="Clear Sans Regular"/>
                </a:rPr>
                <a:t>your team, descriptions of products, or your goals as a company. It all depends on the purpose of your presentation, and how you plan to arrange the details.</a:t>
              </a:r>
            </a:p>
            <a:p>
              <a:pPr marL="0" lvl="0" indent="0" algn="l">
                <a:lnSpc>
                  <a:spcPts val="2880"/>
                </a:lnSpc>
                <a:spcBef>
                  <a:spcPct val="0"/>
                </a:spcBef>
              </a:pPr>
              <a:endParaRPr lang="en-US" sz="1800" u="none" spc="36">
                <a:solidFill>
                  <a:srgbClr val="000000"/>
                </a:solidFill>
                <a:latin typeface="Clear Sans Regular"/>
              </a:endParaRPr>
            </a:p>
            <a:p>
              <a:pPr marL="0" lvl="0" indent="0" algn="l">
                <a:lnSpc>
                  <a:spcPts val="2880"/>
                </a:lnSpc>
                <a:spcBef>
                  <a:spcPct val="0"/>
                </a:spcBef>
              </a:pPr>
              <a:r>
                <a:rPr lang="en-US" sz="1800" u="none" spc="36">
                  <a:solidFill>
                    <a:srgbClr val="000000"/>
                  </a:solidFill>
                  <a:latin typeface="Clear Sans Regular"/>
                </a:rPr>
                <a:t>If you’d like to add more content to your presentation, there are plenty of options.</a:t>
              </a:r>
            </a:p>
          </p:txBody>
        </p:sp>
        <p:sp>
          <p:nvSpPr>
            <p:cNvPr id="12" name="TextBox 12"/>
            <p:cNvSpPr txBox="1"/>
            <p:nvPr/>
          </p:nvSpPr>
          <p:spPr>
            <a:xfrm>
              <a:off x="0" y="1790286"/>
              <a:ext cx="4442368" cy="946997"/>
            </a:xfrm>
            <a:prstGeom prst="rect">
              <a:avLst/>
            </a:prstGeom>
          </p:spPr>
          <p:txBody>
            <a:bodyPr lIns="0" tIns="0" rIns="0" bIns="0" rtlCol="0" anchor="t">
              <a:spAutoFit/>
            </a:bodyPr>
            <a:lstStyle/>
            <a:p>
              <a:pPr marL="0" lvl="0" indent="0">
                <a:lnSpc>
                  <a:spcPts val="2859"/>
                </a:lnSpc>
              </a:pPr>
              <a:r>
                <a:rPr lang="en-US" sz="2200" u="none" spc="-21">
                  <a:solidFill>
                    <a:srgbClr val="F1B80F"/>
                  </a:solidFill>
                  <a:latin typeface="Clear Sans Regular Bold"/>
                </a:rPr>
                <a:t>The teams</a:t>
              </a:r>
            </a:p>
            <a:p>
              <a:pPr marL="0" lvl="0" indent="0">
                <a:lnSpc>
                  <a:spcPts val="2860"/>
                </a:lnSpc>
              </a:pPr>
              <a:r>
                <a:rPr lang="en-US" sz="2199" u="none" spc="-21">
                  <a:solidFill>
                    <a:srgbClr val="F1B80F"/>
                  </a:solidFill>
                  <a:latin typeface="Clear Sans Regular Bold"/>
                </a:rPr>
                <a:t>&amp;</a:t>
              </a:r>
              <a:r>
                <a:rPr lang="en-US" sz="2200" u="none" spc="-21">
                  <a:solidFill>
                    <a:srgbClr val="F1B80F"/>
                  </a:solidFill>
                  <a:latin typeface="Clear Sans Regular Bold"/>
                </a:rPr>
                <a:t> team members</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328645"/>
            <a:ext cx="358140" cy="58195"/>
            <a:chOff x="0" y="0"/>
            <a:chExt cx="1913890" cy="310990"/>
          </a:xfrm>
        </p:grpSpPr>
        <p:sp>
          <p:nvSpPr>
            <p:cNvPr id="3" name="Freeform 3"/>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000000"/>
            </a:solidFill>
          </p:spPr>
        </p:sp>
      </p:grpSp>
      <p:sp>
        <p:nvSpPr>
          <p:cNvPr id="4" name="TextBox 4"/>
          <p:cNvSpPr txBox="1"/>
          <p:nvPr/>
        </p:nvSpPr>
        <p:spPr>
          <a:xfrm>
            <a:off x="1028700" y="8852535"/>
            <a:ext cx="4389816" cy="405765"/>
          </a:xfrm>
          <a:prstGeom prst="rect">
            <a:avLst/>
          </a:prstGeom>
        </p:spPr>
        <p:txBody>
          <a:bodyPr lIns="0" tIns="0" rIns="0" bIns="0" rtlCol="0" anchor="t">
            <a:spAutoFit/>
          </a:bodyPr>
          <a:lstStyle/>
          <a:p>
            <a:pPr>
              <a:lnSpc>
                <a:spcPts val="3359"/>
              </a:lnSpc>
              <a:spcBef>
                <a:spcPct val="0"/>
              </a:spcBef>
            </a:pPr>
            <a:r>
              <a:rPr lang="en-US" sz="2400">
                <a:solidFill>
                  <a:srgbClr val="6F8090"/>
                </a:solidFill>
                <a:latin typeface="Clear Sans Regular Bold"/>
              </a:rPr>
              <a:t>04.</a:t>
            </a:r>
          </a:p>
        </p:txBody>
      </p:sp>
      <p:sp>
        <p:nvSpPr>
          <p:cNvPr id="5" name="TextBox 5"/>
          <p:cNvSpPr txBox="1"/>
          <p:nvPr/>
        </p:nvSpPr>
        <p:spPr>
          <a:xfrm>
            <a:off x="10217895" y="8911590"/>
            <a:ext cx="7041405" cy="306705"/>
          </a:xfrm>
          <a:prstGeom prst="rect">
            <a:avLst/>
          </a:prstGeom>
        </p:spPr>
        <p:txBody>
          <a:bodyPr lIns="0" tIns="0" rIns="0" bIns="0" rtlCol="0" anchor="t">
            <a:spAutoFit/>
          </a:bodyPr>
          <a:lstStyle/>
          <a:p>
            <a:pPr marL="0" lvl="0" indent="0" algn="r">
              <a:lnSpc>
                <a:spcPts val="2520"/>
              </a:lnSpc>
              <a:spcBef>
                <a:spcPct val="0"/>
              </a:spcBef>
            </a:pPr>
            <a:r>
              <a:rPr lang="en-US" sz="1800" spc="179">
                <a:solidFill>
                  <a:srgbClr val="6F8090"/>
                </a:solidFill>
                <a:latin typeface="Clear Sans Regular"/>
              </a:rPr>
              <a:t>EMP</a:t>
            </a:r>
            <a:r>
              <a:rPr lang="en-US" sz="1800" u="none" spc="179">
                <a:solidFill>
                  <a:srgbClr val="6F8090"/>
                </a:solidFill>
                <a:latin typeface="Clear Sans Regular"/>
              </a:rPr>
              <a:t>LOYEE ONBOARDING PLAN | MDM 2020</a:t>
            </a:r>
          </a:p>
        </p:txBody>
      </p:sp>
      <p:pic>
        <p:nvPicPr>
          <p:cNvPr id="6" name="Picture 6"/>
          <p:cNvPicPr>
            <a:picLocks noChangeAspect="1"/>
          </p:cNvPicPr>
          <p:nvPr/>
        </p:nvPicPr>
        <p:blipFill>
          <a:blip r:embed="rId2"/>
          <a:srcRect t="3296" b="3296"/>
          <a:stretch>
            <a:fillRect/>
          </a:stretch>
        </p:blipFill>
        <p:spPr>
          <a:xfrm>
            <a:off x="11590427" y="1845508"/>
            <a:ext cx="4710632" cy="6595985"/>
          </a:xfrm>
          <a:prstGeom prst="rect">
            <a:avLst/>
          </a:prstGeom>
        </p:spPr>
      </p:pic>
      <p:pic>
        <p:nvPicPr>
          <p:cNvPr id="7" name="Picture 7"/>
          <p:cNvPicPr>
            <a:picLocks noChangeAspect="1"/>
          </p:cNvPicPr>
          <p:nvPr/>
        </p:nvPicPr>
        <p:blipFill>
          <a:blip r:embed="rId3"/>
          <a:srcRect t="14255" b="14255"/>
          <a:stretch>
            <a:fillRect/>
          </a:stretch>
        </p:blipFill>
        <p:spPr>
          <a:xfrm>
            <a:off x="16844010" y="1845508"/>
            <a:ext cx="6151027" cy="6595985"/>
          </a:xfrm>
          <a:prstGeom prst="rect">
            <a:avLst/>
          </a:prstGeom>
        </p:spPr>
      </p:pic>
      <p:grpSp>
        <p:nvGrpSpPr>
          <p:cNvPr id="8" name="Group 8"/>
          <p:cNvGrpSpPr/>
          <p:nvPr/>
        </p:nvGrpSpPr>
        <p:grpSpPr>
          <a:xfrm>
            <a:off x="2067071" y="2370942"/>
            <a:ext cx="8150824" cy="5200817"/>
            <a:chOff x="0" y="0"/>
            <a:chExt cx="10867766" cy="6934423"/>
          </a:xfrm>
        </p:grpSpPr>
        <p:sp>
          <p:nvSpPr>
            <p:cNvPr id="9" name="TextBox 9"/>
            <p:cNvSpPr txBox="1"/>
            <p:nvPr/>
          </p:nvSpPr>
          <p:spPr>
            <a:xfrm>
              <a:off x="0" y="66675"/>
              <a:ext cx="10867766" cy="3040592"/>
            </a:xfrm>
            <a:prstGeom prst="rect">
              <a:avLst/>
            </a:prstGeom>
          </p:spPr>
          <p:txBody>
            <a:bodyPr lIns="0" tIns="0" rIns="0" bIns="0" rtlCol="0" anchor="t">
              <a:spAutoFit/>
            </a:bodyPr>
            <a:lstStyle/>
            <a:p>
              <a:pPr>
                <a:lnSpc>
                  <a:spcPts val="8800"/>
                </a:lnSpc>
              </a:pPr>
              <a:r>
                <a:rPr lang="en-US" sz="8000" spc="-240">
                  <a:solidFill>
                    <a:srgbClr val="F1B80F"/>
                  </a:solidFill>
                  <a:latin typeface="Clear Sans Regular"/>
                </a:rPr>
                <a:t>The web</a:t>
              </a:r>
            </a:p>
            <a:p>
              <a:pPr>
                <a:lnSpc>
                  <a:spcPts val="8800"/>
                </a:lnSpc>
              </a:pPr>
              <a:r>
                <a:rPr lang="en-US" sz="8000" spc="-240">
                  <a:solidFill>
                    <a:srgbClr val="F1B80F"/>
                  </a:solidFill>
                  <a:latin typeface="Clear Sans Regular"/>
                </a:rPr>
                <a:t>design team</a:t>
              </a:r>
            </a:p>
          </p:txBody>
        </p:sp>
        <p:sp>
          <p:nvSpPr>
            <p:cNvPr id="10" name="TextBox 10"/>
            <p:cNvSpPr txBox="1"/>
            <p:nvPr/>
          </p:nvSpPr>
          <p:spPr>
            <a:xfrm>
              <a:off x="868252" y="3851832"/>
              <a:ext cx="9434028" cy="622723"/>
            </a:xfrm>
            <a:prstGeom prst="rect">
              <a:avLst/>
            </a:prstGeom>
          </p:spPr>
          <p:txBody>
            <a:bodyPr lIns="0" tIns="0" rIns="0" bIns="0" rtlCol="0" anchor="t">
              <a:spAutoFit/>
            </a:bodyPr>
            <a:lstStyle/>
            <a:p>
              <a:pPr>
                <a:lnSpc>
                  <a:spcPts val="3919"/>
                </a:lnSpc>
                <a:spcBef>
                  <a:spcPct val="0"/>
                </a:spcBef>
              </a:pPr>
              <a:r>
                <a:rPr lang="en-US" sz="2800">
                  <a:solidFill>
                    <a:srgbClr val="3D4248"/>
                  </a:solidFill>
                  <a:latin typeface="Clear Sans Regular"/>
                </a:rPr>
                <a:t>Your new work family</a:t>
              </a:r>
            </a:p>
          </p:txBody>
        </p:sp>
        <p:sp>
          <p:nvSpPr>
            <p:cNvPr id="11" name="TextBox 11"/>
            <p:cNvSpPr txBox="1"/>
            <p:nvPr/>
          </p:nvSpPr>
          <p:spPr>
            <a:xfrm>
              <a:off x="0" y="5059268"/>
              <a:ext cx="10867766" cy="1875155"/>
            </a:xfrm>
            <a:prstGeom prst="rect">
              <a:avLst/>
            </a:prstGeom>
          </p:spPr>
          <p:txBody>
            <a:bodyPr lIns="0" tIns="0" rIns="0" bIns="0" rtlCol="0" anchor="t">
              <a:spAutoFit/>
            </a:bodyPr>
            <a:lstStyle/>
            <a:p>
              <a:pPr marL="0" lvl="0" indent="0" algn="l">
                <a:lnSpc>
                  <a:spcPts val="2880"/>
                </a:lnSpc>
                <a:spcBef>
                  <a:spcPct val="0"/>
                </a:spcBef>
              </a:pPr>
              <a:r>
                <a:rPr lang="en-US" sz="1800" u="none" spc="36">
                  <a:solidFill>
                    <a:srgbClr val="F1B80F"/>
                  </a:solidFill>
                  <a:latin typeface="Clear Sans Regular"/>
                </a:rPr>
                <a:t>To create a stunning presentation, it's best to simplify your thoughts. </a:t>
              </a:r>
            </a:p>
            <a:p>
              <a:pPr marL="0" lvl="0" indent="0" algn="l">
                <a:lnSpc>
                  <a:spcPts val="2880"/>
                </a:lnSpc>
                <a:spcBef>
                  <a:spcPct val="0"/>
                </a:spcBef>
              </a:pPr>
              <a:r>
                <a:rPr lang="en-US" sz="1800" u="none" spc="36">
                  <a:solidFill>
                    <a:srgbClr val="F1B80F"/>
                  </a:solidFill>
                  <a:latin typeface="Clear Sans Regular"/>
                </a:rPr>
                <a:t>Start with an outline of topics and identify highlights, which can be applied to whatever subject you plan on discussing. You can then organize them into your introduction, your main content, and your conclusion.</a:t>
              </a:r>
            </a:p>
          </p:txBody>
        </p:sp>
      </p:grpSp>
      <p:grpSp>
        <p:nvGrpSpPr>
          <p:cNvPr id="12" name="Group 12"/>
          <p:cNvGrpSpPr/>
          <p:nvPr/>
        </p:nvGrpSpPr>
        <p:grpSpPr>
          <a:xfrm>
            <a:off x="2067071" y="5385058"/>
            <a:ext cx="341800" cy="341800"/>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B80F"/>
        </a:solidFill>
        <a:effectLst/>
      </p:bgPr>
    </p:bg>
    <p:spTree>
      <p:nvGrpSpPr>
        <p:cNvPr id="1" name=""/>
        <p:cNvGrpSpPr/>
        <p:nvPr/>
      </p:nvGrpSpPr>
      <p:grpSpPr>
        <a:xfrm>
          <a:off x="0" y="0"/>
          <a:ext cx="0" cy="0"/>
          <a:chOff x="0" y="0"/>
          <a:chExt cx="0" cy="0"/>
        </a:xfrm>
      </p:grpSpPr>
      <p:grpSp>
        <p:nvGrpSpPr>
          <p:cNvPr id="2" name="Group 2"/>
          <p:cNvGrpSpPr/>
          <p:nvPr/>
        </p:nvGrpSpPr>
        <p:grpSpPr>
          <a:xfrm>
            <a:off x="16901160" y="1028700"/>
            <a:ext cx="358140" cy="358140"/>
            <a:chOff x="0" y="0"/>
            <a:chExt cx="477520" cy="477520"/>
          </a:xfrm>
        </p:grpSpPr>
        <p:grpSp>
          <p:nvGrpSpPr>
            <p:cNvPr id="3" name="Group 3"/>
            <p:cNvGrpSpPr/>
            <p:nvPr/>
          </p:nvGrpSpPr>
          <p:grpSpPr>
            <a:xfrm>
              <a:off x="0" y="0"/>
              <a:ext cx="477520" cy="77593"/>
              <a:chOff x="0" y="0"/>
              <a:chExt cx="1913890" cy="310990"/>
            </a:xfrm>
          </p:grpSpPr>
          <p:sp>
            <p:nvSpPr>
              <p:cNvPr id="4" name="Freeform 4"/>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5" name="Group 5"/>
            <p:cNvGrpSpPr/>
            <p:nvPr/>
          </p:nvGrpSpPr>
          <p:grpSpPr>
            <a:xfrm>
              <a:off x="0" y="199964"/>
              <a:ext cx="477520" cy="77593"/>
              <a:chOff x="0" y="0"/>
              <a:chExt cx="1913890" cy="310990"/>
            </a:xfrm>
          </p:grpSpPr>
          <p:sp>
            <p:nvSpPr>
              <p:cNvPr id="6" name="Freeform 6"/>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nvGrpSpPr>
            <p:cNvPr id="7" name="Group 7"/>
            <p:cNvGrpSpPr/>
            <p:nvPr/>
          </p:nvGrpSpPr>
          <p:grpSpPr>
            <a:xfrm>
              <a:off x="0" y="399927"/>
              <a:ext cx="477520" cy="77593"/>
              <a:chOff x="0" y="0"/>
              <a:chExt cx="1913890" cy="310990"/>
            </a:xfrm>
          </p:grpSpPr>
          <p:sp>
            <p:nvSpPr>
              <p:cNvPr id="8" name="Freeform 8"/>
              <p:cNvSpPr/>
              <p:nvPr/>
            </p:nvSpPr>
            <p:spPr>
              <a:xfrm>
                <a:off x="0" y="0"/>
                <a:ext cx="1913890" cy="310990"/>
              </a:xfrm>
              <a:custGeom>
                <a:avLst/>
                <a:gdLst/>
                <a:ahLst/>
                <a:cxnLst/>
                <a:rect l="l" t="t" r="r" b="b"/>
                <a:pathLst>
                  <a:path w="1913890" h="310990">
                    <a:moveTo>
                      <a:pt x="0" y="0"/>
                    </a:moveTo>
                    <a:lnTo>
                      <a:pt x="1913890" y="0"/>
                    </a:lnTo>
                    <a:lnTo>
                      <a:pt x="1913890" y="310990"/>
                    </a:lnTo>
                    <a:lnTo>
                      <a:pt x="0" y="310990"/>
                    </a:lnTo>
                    <a:close/>
                  </a:path>
                </a:pathLst>
              </a:custGeom>
              <a:solidFill>
                <a:srgbClr val="F1630F"/>
              </a:solidFill>
            </p:spPr>
          </p:sp>
        </p:grpSp>
      </p:grpSp>
      <p:grpSp>
        <p:nvGrpSpPr>
          <p:cNvPr id="9" name="Group 9"/>
          <p:cNvGrpSpPr/>
          <p:nvPr/>
        </p:nvGrpSpPr>
        <p:grpSpPr>
          <a:xfrm>
            <a:off x="1504950" y="3774544"/>
            <a:ext cx="4621105" cy="5472902"/>
            <a:chOff x="0" y="0"/>
            <a:chExt cx="1563189" cy="1851327"/>
          </a:xfrm>
        </p:grpSpPr>
        <p:sp>
          <p:nvSpPr>
            <p:cNvPr id="10" name="Freeform 10"/>
            <p:cNvSpPr/>
            <p:nvPr/>
          </p:nvSpPr>
          <p:spPr>
            <a:xfrm>
              <a:off x="0" y="0"/>
              <a:ext cx="1563189" cy="1851328"/>
            </a:xfrm>
            <a:custGeom>
              <a:avLst/>
              <a:gdLst/>
              <a:ahLst/>
              <a:cxnLst/>
              <a:rect l="l" t="t" r="r" b="b"/>
              <a:pathLst>
                <a:path w="1563189" h="1851328">
                  <a:moveTo>
                    <a:pt x="1438729" y="1851328"/>
                  </a:moveTo>
                  <a:lnTo>
                    <a:pt x="124460" y="1851328"/>
                  </a:lnTo>
                  <a:cubicBezTo>
                    <a:pt x="55880" y="1851328"/>
                    <a:pt x="0" y="1795447"/>
                    <a:pt x="0" y="1726867"/>
                  </a:cubicBezTo>
                  <a:lnTo>
                    <a:pt x="0" y="124460"/>
                  </a:lnTo>
                  <a:cubicBezTo>
                    <a:pt x="0" y="55880"/>
                    <a:pt x="55880" y="0"/>
                    <a:pt x="124460" y="0"/>
                  </a:cubicBezTo>
                  <a:lnTo>
                    <a:pt x="1438729" y="0"/>
                  </a:lnTo>
                  <a:cubicBezTo>
                    <a:pt x="1507309" y="0"/>
                    <a:pt x="1563189" y="55880"/>
                    <a:pt x="1563189" y="124460"/>
                  </a:cubicBezTo>
                  <a:lnTo>
                    <a:pt x="1563189" y="1726867"/>
                  </a:lnTo>
                  <a:cubicBezTo>
                    <a:pt x="1563189" y="1795448"/>
                    <a:pt x="1507309" y="1851328"/>
                    <a:pt x="1438729" y="1851328"/>
                  </a:cubicBezTo>
                  <a:close/>
                </a:path>
              </a:pathLst>
            </a:custGeom>
            <a:solidFill>
              <a:srgbClr val="FFFFFF"/>
            </a:solidFill>
          </p:spPr>
        </p:sp>
      </p:grpSp>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12727" y="4180758"/>
            <a:ext cx="365946" cy="288451"/>
          </a:xfrm>
          <a:prstGeom prst="rect">
            <a:avLst/>
          </a:prstGeom>
        </p:spPr>
      </p:pic>
      <p:grpSp>
        <p:nvGrpSpPr>
          <p:cNvPr id="12" name="Group 12"/>
          <p:cNvGrpSpPr/>
          <p:nvPr/>
        </p:nvGrpSpPr>
        <p:grpSpPr>
          <a:xfrm>
            <a:off x="1912727" y="5494679"/>
            <a:ext cx="3805551" cy="3190117"/>
            <a:chOff x="0" y="0"/>
            <a:chExt cx="5074068" cy="4253489"/>
          </a:xfrm>
        </p:grpSpPr>
        <p:sp>
          <p:nvSpPr>
            <p:cNvPr id="13" name="TextBox 13"/>
            <p:cNvSpPr txBox="1"/>
            <p:nvPr/>
          </p:nvSpPr>
          <p:spPr>
            <a:xfrm>
              <a:off x="0" y="-38100"/>
              <a:ext cx="5074068" cy="1004993"/>
            </a:xfrm>
            <a:prstGeom prst="rect">
              <a:avLst/>
            </a:prstGeom>
          </p:spPr>
          <p:txBody>
            <a:bodyPr lIns="0" tIns="0" rIns="0" bIns="0" rtlCol="0" anchor="t">
              <a:spAutoFit/>
            </a:bodyPr>
            <a:lstStyle/>
            <a:p>
              <a:pPr>
                <a:lnSpc>
                  <a:spcPts val="3079"/>
                </a:lnSpc>
                <a:spcBef>
                  <a:spcPct val="0"/>
                </a:spcBef>
              </a:pPr>
              <a:r>
                <a:rPr lang="en-US" sz="2200" spc="-21">
                  <a:solidFill>
                    <a:srgbClr val="6F8090"/>
                  </a:solidFill>
                  <a:latin typeface="Clear Sans Regular Bold"/>
                </a:rPr>
                <a:t>Increase conversion rates</a:t>
              </a:r>
            </a:p>
            <a:p>
              <a:pPr>
                <a:lnSpc>
                  <a:spcPts val="3079"/>
                </a:lnSpc>
                <a:spcBef>
                  <a:spcPct val="0"/>
                </a:spcBef>
              </a:pPr>
              <a:r>
                <a:rPr lang="en-US" sz="2200" spc="-21">
                  <a:solidFill>
                    <a:srgbClr val="6F8090"/>
                  </a:solidFill>
                  <a:latin typeface="Clear Sans Regular Bold"/>
                </a:rPr>
                <a:t>by 50%</a:t>
              </a:r>
            </a:p>
          </p:txBody>
        </p:sp>
        <p:sp>
          <p:nvSpPr>
            <p:cNvPr id="14" name="TextBox 14"/>
            <p:cNvSpPr txBox="1"/>
            <p:nvPr/>
          </p:nvSpPr>
          <p:spPr>
            <a:xfrm>
              <a:off x="0" y="1413134"/>
              <a:ext cx="5074068" cy="2840355"/>
            </a:xfrm>
            <a:prstGeom prst="rect">
              <a:avLst/>
            </a:prstGeom>
          </p:spPr>
          <p:txBody>
            <a:bodyPr lIns="0" tIns="0" rIns="0" bIns="0" rtlCol="0" anchor="t">
              <a:spAutoFit/>
            </a:bodyPr>
            <a:lstStyle/>
            <a:p>
              <a:pPr>
                <a:lnSpc>
                  <a:spcPts val="2880"/>
                </a:lnSpc>
              </a:pPr>
              <a:r>
                <a:rPr lang="en-US" sz="1800" spc="36">
                  <a:solidFill>
                    <a:srgbClr val="3D4248"/>
                  </a:solidFill>
                  <a:latin typeface="Clear Sans Regular"/>
                </a:rPr>
                <a:t>To create a stunning presentation, it's best to simplify your thoughts. Start with an outline of topics and identify highlights, which can be applied to whatever subject you plan on discussing.</a:t>
              </a:r>
            </a:p>
          </p:txBody>
        </p:sp>
      </p:grpSp>
      <p:grpSp>
        <p:nvGrpSpPr>
          <p:cNvPr id="15" name="Group 15"/>
          <p:cNvGrpSpPr/>
          <p:nvPr/>
        </p:nvGrpSpPr>
        <p:grpSpPr>
          <a:xfrm>
            <a:off x="6892502" y="3774544"/>
            <a:ext cx="4621105" cy="5472902"/>
            <a:chOff x="0" y="0"/>
            <a:chExt cx="1563189" cy="1851327"/>
          </a:xfrm>
        </p:grpSpPr>
        <p:sp>
          <p:nvSpPr>
            <p:cNvPr id="16" name="Freeform 16"/>
            <p:cNvSpPr/>
            <p:nvPr/>
          </p:nvSpPr>
          <p:spPr>
            <a:xfrm>
              <a:off x="0" y="0"/>
              <a:ext cx="1563189" cy="1851328"/>
            </a:xfrm>
            <a:custGeom>
              <a:avLst/>
              <a:gdLst/>
              <a:ahLst/>
              <a:cxnLst/>
              <a:rect l="l" t="t" r="r" b="b"/>
              <a:pathLst>
                <a:path w="1563189" h="1851328">
                  <a:moveTo>
                    <a:pt x="1438729" y="1851328"/>
                  </a:moveTo>
                  <a:lnTo>
                    <a:pt x="124460" y="1851328"/>
                  </a:lnTo>
                  <a:cubicBezTo>
                    <a:pt x="55880" y="1851328"/>
                    <a:pt x="0" y="1795447"/>
                    <a:pt x="0" y="1726867"/>
                  </a:cubicBezTo>
                  <a:lnTo>
                    <a:pt x="0" y="124460"/>
                  </a:lnTo>
                  <a:cubicBezTo>
                    <a:pt x="0" y="55880"/>
                    <a:pt x="55880" y="0"/>
                    <a:pt x="124460" y="0"/>
                  </a:cubicBezTo>
                  <a:lnTo>
                    <a:pt x="1438729" y="0"/>
                  </a:lnTo>
                  <a:cubicBezTo>
                    <a:pt x="1507309" y="0"/>
                    <a:pt x="1563189" y="55880"/>
                    <a:pt x="1563189" y="124460"/>
                  </a:cubicBezTo>
                  <a:lnTo>
                    <a:pt x="1563189" y="1726868"/>
                  </a:lnTo>
                  <a:cubicBezTo>
                    <a:pt x="1563189" y="1795448"/>
                    <a:pt x="1507309" y="1851328"/>
                    <a:pt x="1438729" y="1851328"/>
                  </a:cubicBezTo>
                  <a:close/>
                </a:path>
              </a:pathLst>
            </a:custGeom>
            <a:solidFill>
              <a:srgbClr val="FFFFFF"/>
            </a:solidFill>
          </p:spPr>
        </p:sp>
      </p:grpSp>
      <p:pic>
        <p:nvPicPr>
          <p:cNvPr id="17" name="Picture 1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300279" y="4180758"/>
            <a:ext cx="365946" cy="288451"/>
          </a:xfrm>
          <a:prstGeom prst="rect">
            <a:avLst/>
          </a:prstGeom>
        </p:spPr>
      </p:pic>
      <p:grpSp>
        <p:nvGrpSpPr>
          <p:cNvPr id="18" name="Group 18"/>
          <p:cNvGrpSpPr/>
          <p:nvPr/>
        </p:nvGrpSpPr>
        <p:grpSpPr>
          <a:xfrm>
            <a:off x="7300279" y="5494679"/>
            <a:ext cx="3805551" cy="3190117"/>
            <a:chOff x="0" y="0"/>
            <a:chExt cx="5074068" cy="4253489"/>
          </a:xfrm>
        </p:grpSpPr>
        <p:sp>
          <p:nvSpPr>
            <p:cNvPr id="19" name="TextBox 19"/>
            <p:cNvSpPr txBox="1"/>
            <p:nvPr/>
          </p:nvSpPr>
          <p:spPr>
            <a:xfrm>
              <a:off x="0" y="-38100"/>
              <a:ext cx="5074068" cy="1004993"/>
            </a:xfrm>
            <a:prstGeom prst="rect">
              <a:avLst/>
            </a:prstGeom>
          </p:spPr>
          <p:txBody>
            <a:bodyPr lIns="0" tIns="0" rIns="0" bIns="0" rtlCol="0" anchor="t">
              <a:spAutoFit/>
            </a:bodyPr>
            <a:lstStyle/>
            <a:p>
              <a:pPr>
                <a:lnSpc>
                  <a:spcPts val="3079"/>
                </a:lnSpc>
                <a:spcBef>
                  <a:spcPct val="0"/>
                </a:spcBef>
              </a:pPr>
              <a:r>
                <a:rPr lang="en-US" sz="2200" spc="-21">
                  <a:solidFill>
                    <a:srgbClr val="6F8090"/>
                  </a:solidFill>
                  <a:latin typeface="Clear Sans Regular Bold"/>
                </a:rPr>
                <a:t>Maintain uptime</a:t>
              </a:r>
            </a:p>
            <a:p>
              <a:pPr>
                <a:lnSpc>
                  <a:spcPts val="3079"/>
                </a:lnSpc>
                <a:spcBef>
                  <a:spcPct val="0"/>
                </a:spcBef>
              </a:pPr>
              <a:r>
                <a:rPr lang="en-US" sz="2200" spc="-21">
                  <a:solidFill>
                    <a:srgbClr val="6F8090"/>
                  </a:solidFill>
                  <a:latin typeface="Clear Sans Regular Bold"/>
                </a:rPr>
                <a:t>at 99.9%</a:t>
              </a:r>
            </a:p>
          </p:txBody>
        </p:sp>
        <p:sp>
          <p:nvSpPr>
            <p:cNvPr id="20" name="TextBox 20"/>
            <p:cNvSpPr txBox="1"/>
            <p:nvPr/>
          </p:nvSpPr>
          <p:spPr>
            <a:xfrm>
              <a:off x="0" y="1413134"/>
              <a:ext cx="5074068" cy="2840355"/>
            </a:xfrm>
            <a:prstGeom prst="rect">
              <a:avLst/>
            </a:prstGeom>
          </p:spPr>
          <p:txBody>
            <a:bodyPr lIns="0" tIns="0" rIns="0" bIns="0" rtlCol="0" anchor="t">
              <a:spAutoFit/>
            </a:bodyPr>
            <a:lstStyle/>
            <a:p>
              <a:pPr>
                <a:lnSpc>
                  <a:spcPts val="2880"/>
                </a:lnSpc>
              </a:pPr>
              <a:r>
                <a:rPr lang="en-US" sz="1800" spc="36">
                  <a:solidFill>
                    <a:srgbClr val="3D4248"/>
                  </a:solidFill>
                  <a:latin typeface="Clear Sans Regular"/>
                </a:rPr>
                <a:t>Make sure you do enough research to support your points. It’s also a good idea to pair data with visual aids like charts or images. It all depends on the purpose of your presentation.</a:t>
              </a:r>
            </a:p>
          </p:txBody>
        </p:sp>
      </p:grpSp>
      <p:grpSp>
        <p:nvGrpSpPr>
          <p:cNvPr id="21" name="Group 21"/>
          <p:cNvGrpSpPr/>
          <p:nvPr/>
        </p:nvGrpSpPr>
        <p:grpSpPr>
          <a:xfrm>
            <a:off x="12280055" y="3774544"/>
            <a:ext cx="4621105" cy="5472902"/>
            <a:chOff x="0" y="0"/>
            <a:chExt cx="1563189" cy="1851327"/>
          </a:xfrm>
        </p:grpSpPr>
        <p:sp>
          <p:nvSpPr>
            <p:cNvPr id="22" name="Freeform 22"/>
            <p:cNvSpPr/>
            <p:nvPr/>
          </p:nvSpPr>
          <p:spPr>
            <a:xfrm>
              <a:off x="0" y="0"/>
              <a:ext cx="1563189" cy="1851328"/>
            </a:xfrm>
            <a:custGeom>
              <a:avLst/>
              <a:gdLst/>
              <a:ahLst/>
              <a:cxnLst/>
              <a:rect l="l" t="t" r="r" b="b"/>
              <a:pathLst>
                <a:path w="1563189" h="1851328">
                  <a:moveTo>
                    <a:pt x="1438729" y="1851328"/>
                  </a:moveTo>
                  <a:lnTo>
                    <a:pt x="124460" y="1851328"/>
                  </a:lnTo>
                  <a:cubicBezTo>
                    <a:pt x="55880" y="1851328"/>
                    <a:pt x="0" y="1795447"/>
                    <a:pt x="0" y="1726867"/>
                  </a:cubicBezTo>
                  <a:lnTo>
                    <a:pt x="0" y="124460"/>
                  </a:lnTo>
                  <a:cubicBezTo>
                    <a:pt x="0" y="55880"/>
                    <a:pt x="55880" y="0"/>
                    <a:pt x="124460" y="0"/>
                  </a:cubicBezTo>
                  <a:lnTo>
                    <a:pt x="1438729" y="0"/>
                  </a:lnTo>
                  <a:cubicBezTo>
                    <a:pt x="1507309" y="0"/>
                    <a:pt x="1563189" y="55880"/>
                    <a:pt x="1563189" y="124460"/>
                  </a:cubicBezTo>
                  <a:lnTo>
                    <a:pt x="1563189" y="1726867"/>
                  </a:lnTo>
                  <a:cubicBezTo>
                    <a:pt x="1563189" y="1795448"/>
                    <a:pt x="1507309" y="1851328"/>
                    <a:pt x="1438729" y="1851328"/>
                  </a:cubicBezTo>
                  <a:close/>
                </a:path>
              </a:pathLst>
            </a:custGeom>
            <a:solidFill>
              <a:srgbClr val="FFFFFF"/>
            </a:solidFill>
          </p:spPr>
        </p:sp>
      </p:grpSp>
      <p:pic>
        <p:nvPicPr>
          <p:cNvPr id="23" name="Picture 2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737469" y="4180758"/>
            <a:ext cx="365946" cy="288451"/>
          </a:xfrm>
          <a:prstGeom prst="rect">
            <a:avLst/>
          </a:prstGeom>
        </p:spPr>
      </p:pic>
      <p:grpSp>
        <p:nvGrpSpPr>
          <p:cNvPr id="24" name="Group 24"/>
          <p:cNvGrpSpPr/>
          <p:nvPr/>
        </p:nvGrpSpPr>
        <p:grpSpPr>
          <a:xfrm>
            <a:off x="12687832" y="5494679"/>
            <a:ext cx="3805551" cy="3190117"/>
            <a:chOff x="0" y="0"/>
            <a:chExt cx="5074068" cy="4253489"/>
          </a:xfrm>
        </p:grpSpPr>
        <p:sp>
          <p:nvSpPr>
            <p:cNvPr id="25" name="TextBox 25"/>
            <p:cNvSpPr txBox="1"/>
            <p:nvPr/>
          </p:nvSpPr>
          <p:spPr>
            <a:xfrm>
              <a:off x="0" y="-38100"/>
              <a:ext cx="5074068" cy="1004993"/>
            </a:xfrm>
            <a:prstGeom prst="rect">
              <a:avLst/>
            </a:prstGeom>
          </p:spPr>
          <p:txBody>
            <a:bodyPr lIns="0" tIns="0" rIns="0" bIns="0" rtlCol="0" anchor="t">
              <a:spAutoFit/>
            </a:bodyPr>
            <a:lstStyle/>
            <a:p>
              <a:pPr>
                <a:lnSpc>
                  <a:spcPts val="3079"/>
                </a:lnSpc>
                <a:spcBef>
                  <a:spcPct val="0"/>
                </a:spcBef>
              </a:pPr>
              <a:r>
                <a:rPr lang="en-US" sz="2200" spc="-21">
                  <a:solidFill>
                    <a:srgbClr val="6F8090"/>
                  </a:solidFill>
                  <a:latin typeface="Clear Sans Regular Bold"/>
                </a:rPr>
                <a:t>Decrease page load times</a:t>
              </a:r>
            </a:p>
            <a:p>
              <a:pPr>
                <a:lnSpc>
                  <a:spcPts val="3079"/>
                </a:lnSpc>
                <a:spcBef>
                  <a:spcPct val="0"/>
                </a:spcBef>
              </a:pPr>
              <a:r>
                <a:rPr lang="en-US" sz="2200" spc="-21">
                  <a:solidFill>
                    <a:srgbClr val="6F8090"/>
                  </a:solidFill>
                  <a:latin typeface="Clear Sans Regular Bold"/>
                </a:rPr>
                <a:t>by 30%</a:t>
              </a:r>
            </a:p>
          </p:txBody>
        </p:sp>
        <p:sp>
          <p:nvSpPr>
            <p:cNvPr id="26" name="TextBox 26"/>
            <p:cNvSpPr txBox="1"/>
            <p:nvPr/>
          </p:nvSpPr>
          <p:spPr>
            <a:xfrm>
              <a:off x="0" y="1413134"/>
              <a:ext cx="5074068" cy="2840355"/>
            </a:xfrm>
            <a:prstGeom prst="rect">
              <a:avLst/>
            </a:prstGeom>
          </p:spPr>
          <p:txBody>
            <a:bodyPr lIns="0" tIns="0" rIns="0" bIns="0" rtlCol="0" anchor="t">
              <a:spAutoFit/>
            </a:bodyPr>
            <a:lstStyle/>
            <a:p>
              <a:pPr>
                <a:lnSpc>
                  <a:spcPts val="2880"/>
                </a:lnSpc>
              </a:pPr>
              <a:r>
                <a:rPr lang="en-US" sz="1800" spc="36">
                  <a:solidFill>
                    <a:srgbClr val="3D4248"/>
                  </a:solidFill>
                  <a:latin typeface="Clear Sans Regular"/>
                </a:rPr>
                <a:t>Remember to keep your presentation easy-to-read. Avoid overloading a slide with too many words and choose a color palette that won't distract the audience too much.</a:t>
              </a:r>
            </a:p>
          </p:txBody>
        </p:sp>
      </p:grpSp>
      <p:sp>
        <p:nvSpPr>
          <p:cNvPr id="27" name="TextBox 27"/>
          <p:cNvSpPr txBox="1"/>
          <p:nvPr/>
        </p:nvSpPr>
        <p:spPr>
          <a:xfrm>
            <a:off x="2732395" y="1655445"/>
            <a:ext cx="12823211" cy="1149350"/>
          </a:xfrm>
          <a:prstGeom prst="rect">
            <a:avLst/>
          </a:prstGeom>
        </p:spPr>
        <p:txBody>
          <a:bodyPr lIns="0" tIns="0" rIns="0" bIns="0" rtlCol="0" anchor="t">
            <a:spAutoFit/>
          </a:bodyPr>
          <a:lstStyle/>
          <a:p>
            <a:pPr algn="ctr">
              <a:lnSpc>
                <a:spcPts val="8800"/>
              </a:lnSpc>
            </a:pPr>
            <a:r>
              <a:rPr lang="en-US" sz="8000" spc="-240">
                <a:solidFill>
                  <a:srgbClr val="FFFFFF"/>
                </a:solidFill>
                <a:latin typeface="Clear Sans Regular"/>
              </a:rPr>
              <a:t>Our team's goals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sp>
        <p:nvSpPr>
          <p:cNvPr id="2" name="TextBox 2"/>
          <p:cNvSpPr txBox="1"/>
          <p:nvPr/>
        </p:nvSpPr>
        <p:spPr>
          <a:xfrm>
            <a:off x="1028700" y="8852535"/>
            <a:ext cx="4389816" cy="405765"/>
          </a:xfrm>
          <a:prstGeom prst="rect">
            <a:avLst/>
          </a:prstGeom>
        </p:spPr>
        <p:txBody>
          <a:bodyPr lIns="0" tIns="0" rIns="0" bIns="0" rtlCol="0" anchor="t">
            <a:spAutoFit/>
          </a:bodyPr>
          <a:lstStyle/>
          <a:p>
            <a:pPr>
              <a:lnSpc>
                <a:spcPts val="3359"/>
              </a:lnSpc>
              <a:spcBef>
                <a:spcPct val="0"/>
              </a:spcBef>
            </a:pPr>
            <a:r>
              <a:rPr lang="en-US" sz="2400">
                <a:solidFill>
                  <a:srgbClr val="000000"/>
                </a:solidFill>
                <a:latin typeface="Clear Sans Regular Bold"/>
              </a:rPr>
              <a:t>06.</a:t>
            </a:r>
          </a:p>
        </p:txBody>
      </p:sp>
      <p:grpSp>
        <p:nvGrpSpPr>
          <p:cNvPr id="3" name="Group 3"/>
          <p:cNvGrpSpPr/>
          <p:nvPr/>
        </p:nvGrpSpPr>
        <p:grpSpPr>
          <a:xfrm>
            <a:off x="11306060" y="2407049"/>
            <a:ext cx="4621105" cy="5472902"/>
            <a:chOff x="0" y="0"/>
            <a:chExt cx="1563189" cy="1851327"/>
          </a:xfrm>
        </p:grpSpPr>
        <p:sp>
          <p:nvSpPr>
            <p:cNvPr id="4" name="Freeform 4"/>
            <p:cNvSpPr/>
            <p:nvPr/>
          </p:nvSpPr>
          <p:spPr>
            <a:xfrm>
              <a:off x="0" y="0"/>
              <a:ext cx="1563189" cy="1851328"/>
            </a:xfrm>
            <a:custGeom>
              <a:avLst/>
              <a:gdLst/>
              <a:ahLst/>
              <a:cxnLst/>
              <a:rect l="l" t="t" r="r" b="b"/>
              <a:pathLst>
                <a:path w="1563189" h="1851328">
                  <a:moveTo>
                    <a:pt x="1438729" y="1851328"/>
                  </a:moveTo>
                  <a:lnTo>
                    <a:pt x="124460" y="1851328"/>
                  </a:lnTo>
                  <a:cubicBezTo>
                    <a:pt x="55880" y="1851328"/>
                    <a:pt x="0" y="1795447"/>
                    <a:pt x="0" y="1726867"/>
                  </a:cubicBezTo>
                  <a:lnTo>
                    <a:pt x="0" y="124460"/>
                  </a:lnTo>
                  <a:cubicBezTo>
                    <a:pt x="0" y="55880"/>
                    <a:pt x="55880" y="0"/>
                    <a:pt x="124460" y="0"/>
                  </a:cubicBezTo>
                  <a:lnTo>
                    <a:pt x="1438729" y="0"/>
                  </a:lnTo>
                  <a:cubicBezTo>
                    <a:pt x="1507309" y="0"/>
                    <a:pt x="1563189" y="55880"/>
                    <a:pt x="1563189" y="124460"/>
                  </a:cubicBezTo>
                  <a:lnTo>
                    <a:pt x="1563189" y="1726867"/>
                  </a:lnTo>
                  <a:cubicBezTo>
                    <a:pt x="1563189" y="1795448"/>
                    <a:pt x="1507309" y="1851328"/>
                    <a:pt x="1438729" y="1851328"/>
                  </a:cubicBezTo>
                  <a:close/>
                </a:path>
              </a:pathLst>
            </a:custGeom>
            <a:solidFill>
              <a:srgbClr val="F1B80F"/>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713837" y="2813264"/>
            <a:ext cx="365946" cy="288451"/>
          </a:xfrm>
          <a:prstGeom prst="rect">
            <a:avLst/>
          </a:prstGeom>
        </p:spPr>
      </p:pic>
      <p:grpSp>
        <p:nvGrpSpPr>
          <p:cNvPr id="6" name="Group 6"/>
          <p:cNvGrpSpPr/>
          <p:nvPr/>
        </p:nvGrpSpPr>
        <p:grpSpPr>
          <a:xfrm>
            <a:off x="11713837" y="4127184"/>
            <a:ext cx="3805551" cy="3190117"/>
            <a:chOff x="0" y="0"/>
            <a:chExt cx="5074068" cy="4253489"/>
          </a:xfrm>
        </p:grpSpPr>
        <p:sp>
          <p:nvSpPr>
            <p:cNvPr id="7" name="TextBox 7"/>
            <p:cNvSpPr txBox="1"/>
            <p:nvPr/>
          </p:nvSpPr>
          <p:spPr>
            <a:xfrm>
              <a:off x="0" y="-38100"/>
              <a:ext cx="5074068" cy="1004993"/>
            </a:xfrm>
            <a:prstGeom prst="rect">
              <a:avLst/>
            </a:prstGeom>
          </p:spPr>
          <p:txBody>
            <a:bodyPr lIns="0" tIns="0" rIns="0" bIns="0" rtlCol="0" anchor="t">
              <a:spAutoFit/>
            </a:bodyPr>
            <a:lstStyle/>
            <a:p>
              <a:pPr>
                <a:lnSpc>
                  <a:spcPts val="3079"/>
                </a:lnSpc>
                <a:spcBef>
                  <a:spcPct val="0"/>
                </a:spcBef>
              </a:pPr>
              <a:r>
                <a:rPr lang="en-US" sz="2200" spc="-21">
                  <a:solidFill>
                    <a:srgbClr val="6F8090"/>
                  </a:solidFill>
                  <a:latin typeface="Clear Sans Regular Bold"/>
                </a:rPr>
                <a:t>Build websites consistent</a:t>
              </a:r>
            </a:p>
            <a:p>
              <a:pPr>
                <a:lnSpc>
                  <a:spcPts val="3079"/>
                </a:lnSpc>
                <a:spcBef>
                  <a:spcPct val="0"/>
                </a:spcBef>
              </a:pPr>
              <a:r>
                <a:rPr lang="en-US" sz="2200" spc="-21">
                  <a:solidFill>
                    <a:srgbClr val="6F8090"/>
                  </a:solidFill>
                  <a:latin typeface="Clear Sans Regular Bold"/>
                </a:rPr>
                <a:t>with clients' brand identity</a:t>
              </a:r>
            </a:p>
          </p:txBody>
        </p:sp>
        <p:sp>
          <p:nvSpPr>
            <p:cNvPr id="8" name="TextBox 8"/>
            <p:cNvSpPr txBox="1"/>
            <p:nvPr/>
          </p:nvSpPr>
          <p:spPr>
            <a:xfrm>
              <a:off x="0" y="1413134"/>
              <a:ext cx="5074068" cy="2840355"/>
            </a:xfrm>
            <a:prstGeom prst="rect">
              <a:avLst/>
            </a:prstGeom>
          </p:spPr>
          <p:txBody>
            <a:bodyPr lIns="0" tIns="0" rIns="0" bIns="0" rtlCol="0" anchor="t">
              <a:spAutoFit/>
            </a:bodyPr>
            <a:lstStyle/>
            <a:p>
              <a:pPr>
                <a:lnSpc>
                  <a:spcPts val="2880"/>
                </a:lnSpc>
              </a:pPr>
              <a:r>
                <a:rPr lang="en-US" sz="1800" spc="36">
                  <a:solidFill>
                    <a:srgbClr val="3D4248"/>
                  </a:solidFill>
                  <a:latin typeface="Clear Sans Regular"/>
                </a:rPr>
                <a:t>To create a stunning presentation, it's best to simplify your thoughts. Start with an outline of topics and identify highlights, which can be applied to whatever subject you plan on discussing.</a:t>
              </a:r>
            </a:p>
          </p:txBody>
        </p:sp>
      </p:grpSp>
      <p:grpSp>
        <p:nvGrpSpPr>
          <p:cNvPr id="9" name="Group 9"/>
          <p:cNvGrpSpPr/>
          <p:nvPr/>
        </p:nvGrpSpPr>
        <p:grpSpPr>
          <a:xfrm>
            <a:off x="2067071" y="2656115"/>
            <a:ext cx="7996527" cy="2487385"/>
            <a:chOff x="0" y="0"/>
            <a:chExt cx="10662036" cy="3316513"/>
          </a:xfrm>
        </p:grpSpPr>
        <p:sp>
          <p:nvSpPr>
            <p:cNvPr id="10" name="TextBox 10"/>
            <p:cNvSpPr txBox="1"/>
            <p:nvPr/>
          </p:nvSpPr>
          <p:spPr>
            <a:xfrm>
              <a:off x="0" y="1415747"/>
              <a:ext cx="10662036" cy="1900767"/>
            </a:xfrm>
            <a:prstGeom prst="rect">
              <a:avLst/>
            </a:prstGeom>
          </p:spPr>
          <p:txBody>
            <a:bodyPr lIns="0" tIns="0" rIns="0" bIns="0" rtlCol="0" anchor="t">
              <a:spAutoFit/>
            </a:bodyPr>
            <a:lstStyle/>
            <a:p>
              <a:pPr marL="0" lvl="0" indent="0">
                <a:lnSpc>
                  <a:spcPts val="5500"/>
                </a:lnSpc>
                <a:spcBef>
                  <a:spcPct val="0"/>
                </a:spcBef>
              </a:pPr>
              <a:r>
                <a:rPr lang="en-US" sz="5000" u="none" spc="-150">
                  <a:solidFill>
                    <a:srgbClr val="000000"/>
                  </a:solidFill>
                  <a:latin typeface="Clear Sans Regular"/>
                </a:rPr>
                <a:t>Create revenue-generating websites for clients</a:t>
              </a:r>
            </a:p>
          </p:txBody>
        </p:sp>
        <p:sp>
          <p:nvSpPr>
            <p:cNvPr id="11" name="TextBox 11"/>
            <p:cNvSpPr txBox="1"/>
            <p:nvPr/>
          </p:nvSpPr>
          <p:spPr>
            <a:xfrm>
              <a:off x="928278" y="-57150"/>
              <a:ext cx="8507627" cy="622723"/>
            </a:xfrm>
            <a:prstGeom prst="rect">
              <a:avLst/>
            </a:prstGeom>
          </p:spPr>
          <p:txBody>
            <a:bodyPr lIns="0" tIns="0" rIns="0" bIns="0" rtlCol="0" anchor="t">
              <a:spAutoFit/>
            </a:bodyPr>
            <a:lstStyle/>
            <a:p>
              <a:pPr>
                <a:lnSpc>
                  <a:spcPts val="3919"/>
                </a:lnSpc>
                <a:spcBef>
                  <a:spcPct val="0"/>
                </a:spcBef>
              </a:pPr>
              <a:r>
                <a:rPr lang="en-US" sz="2800">
                  <a:solidFill>
                    <a:srgbClr val="3D4248"/>
                  </a:solidFill>
                  <a:latin typeface="Clear Sans Regular"/>
                </a:rPr>
                <a:t>Our team's mission</a:t>
              </a:r>
            </a:p>
          </p:txBody>
        </p:sp>
        <p:grpSp>
          <p:nvGrpSpPr>
            <p:cNvPr id="12" name="Group 12"/>
            <p:cNvGrpSpPr/>
            <p:nvPr/>
          </p:nvGrpSpPr>
          <p:grpSpPr>
            <a:xfrm>
              <a:off x="0" y="109840"/>
              <a:ext cx="455733" cy="455733"/>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B80F"/>
              </a:solidFill>
            </p:spPr>
          </p:sp>
        </p:grpSp>
      </p:grpSp>
      <p:sp>
        <p:nvSpPr>
          <p:cNvPr id="14" name="TextBox 14"/>
          <p:cNvSpPr txBox="1"/>
          <p:nvPr/>
        </p:nvSpPr>
        <p:spPr>
          <a:xfrm>
            <a:off x="10217895" y="8911590"/>
            <a:ext cx="7041405" cy="306705"/>
          </a:xfrm>
          <a:prstGeom prst="rect">
            <a:avLst/>
          </a:prstGeom>
        </p:spPr>
        <p:txBody>
          <a:bodyPr lIns="0" tIns="0" rIns="0" bIns="0" rtlCol="0" anchor="t">
            <a:spAutoFit/>
          </a:bodyPr>
          <a:lstStyle/>
          <a:p>
            <a:pPr marL="0" lvl="0" indent="0" algn="r">
              <a:lnSpc>
                <a:spcPts val="2520"/>
              </a:lnSpc>
              <a:spcBef>
                <a:spcPct val="0"/>
              </a:spcBef>
            </a:pPr>
            <a:r>
              <a:rPr lang="en-US" sz="1800" spc="179">
                <a:solidFill>
                  <a:srgbClr val="000000"/>
                </a:solidFill>
                <a:latin typeface="Clear Sans Regular"/>
              </a:rPr>
              <a:t>EMP</a:t>
            </a:r>
            <a:r>
              <a:rPr lang="en-US" sz="1800" u="none" spc="179">
                <a:solidFill>
                  <a:srgbClr val="000000"/>
                </a:solidFill>
                <a:latin typeface="Clear Sans Regular"/>
              </a:rPr>
              <a:t>LOYEE ONBOARDING PLAN | MDM 2020</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4351710" y="4292841"/>
            <a:ext cx="9584579" cy="3209638"/>
            <a:chOff x="0" y="0"/>
            <a:chExt cx="3242191" cy="1085729"/>
          </a:xfrm>
        </p:grpSpPr>
        <p:sp>
          <p:nvSpPr>
            <p:cNvPr id="3" name="Freeform 3"/>
            <p:cNvSpPr/>
            <p:nvPr/>
          </p:nvSpPr>
          <p:spPr>
            <a:xfrm>
              <a:off x="0" y="0"/>
              <a:ext cx="3242191" cy="1085730"/>
            </a:xfrm>
            <a:custGeom>
              <a:avLst/>
              <a:gdLst/>
              <a:ahLst/>
              <a:cxnLst/>
              <a:rect l="l" t="t" r="r" b="b"/>
              <a:pathLst>
                <a:path w="3242191" h="1085730">
                  <a:moveTo>
                    <a:pt x="3117731" y="1085729"/>
                  </a:moveTo>
                  <a:lnTo>
                    <a:pt x="124460" y="1085729"/>
                  </a:lnTo>
                  <a:cubicBezTo>
                    <a:pt x="55880" y="1085729"/>
                    <a:pt x="0" y="1029849"/>
                    <a:pt x="0" y="961269"/>
                  </a:cubicBezTo>
                  <a:lnTo>
                    <a:pt x="0" y="124460"/>
                  </a:lnTo>
                  <a:cubicBezTo>
                    <a:pt x="0" y="55880"/>
                    <a:pt x="55880" y="0"/>
                    <a:pt x="124460" y="0"/>
                  </a:cubicBezTo>
                  <a:lnTo>
                    <a:pt x="3117731" y="0"/>
                  </a:lnTo>
                  <a:cubicBezTo>
                    <a:pt x="3186311" y="0"/>
                    <a:pt x="3242191" y="55880"/>
                    <a:pt x="3242191" y="124460"/>
                  </a:cubicBezTo>
                  <a:lnTo>
                    <a:pt x="3242191" y="961270"/>
                  </a:lnTo>
                  <a:cubicBezTo>
                    <a:pt x="3242191" y="1029850"/>
                    <a:pt x="3186311" y="1085730"/>
                    <a:pt x="3117731" y="1085730"/>
                  </a:cubicBezTo>
                  <a:close/>
                </a:path>
              </a:pathLst>
            </a:custGeom>
            <a:solidFill>
              <a:srgbClr val="FFFFFF"/>
            </a:solidFill>
          </p:spPr>
        </p:sp>
      </p:grpSp>
      <p:sp>
        <p:nvSpPr>
          <p:cNvPr id="4" name="TextBox 4"/>
          <p:cNvSpPr txBox="1"/>
          <p:nvPr/>
        </p:nvSpPr>
        <p:spPr>
          <a:xfrm>
            <a:off x="2869275" y="2470196"/>
            <a:ext cx="12549450" cy="1149350"/>
          </a:xfrm>
          <a:prstGeom prst="rect">
            <a:avLst/>
          </a:prstGeom>
        </p:spPr>
        <p:txBody>
          <a:bodyPr lIns="0" tIns="0" rIns="0" bIns="0" rtlCol="0" anchor="t">
            <a:spAutoFit/>
          </a:bodyPr>
          <a:lstStyle/>
          <a:p>
            <a:pPr algn="ctr">
              <a:lnSpc>
                <a:spcPts val="8800"/>
              </a:lnSpc>
            </a:pPr>
            <a:r>
              <a:rPr lang="en-US" sz="8000" spc="-240">
                <a:solidFill>
                  <a:srgbClr val="F1B80F"/>
                </a:solidFill>
                <a:latin typeface="Clear Sans Regular"/>
              </a:rPr>
              <a:t>Where you come in</a:t>
            </a:r>
          </a:p>
        </p:txBody>
      </p:sp>
      <p:grpSp>
        <p:nvGrpSpPr>
          <p:cNvPr id="5" name="Group 5"/>
          <p:cNvGrpSpPr/>
          <p:nvPr/>
        </p:nvGrpSpPr>
        <p:grpSpPr>
          <a:xfrm>
            <a:off x="4870524" y="4701729"/>
            <a:ext cx="8552076" cy="2259556"/>
            <a:chOff x="0" y="0"/>
            <a:chExt cx="11402767" cy="3012741"/>
          </a:xfrm>
        </p:grpSpPr>
        <p:sp>
          <p:nvSpPr>
            <p:cNvPr id="6" name="TextBox 6"/>
            <p:cNvSpPr txBox="1"/>
            <p:nvPr/>
          </p:nvSpPr>
          <p:spPr>
            <a:xfrm>
              <a:off x="857414" y="-57150"/>
              <a:ext cx="9316271" cy="622723"/>
            </a:xfrm>
            <a:prstGeom prst="rect">
              <a:avLst/>
            </a:prstGeom>
          </p:spPr>
          <p:txBody>
            <a:bodyPr lIns="0" tIns="0" rIns="0" bIns="0" rtlCol="0" anchor="t">
              <a:spAutoFit/>
            </a:bodyPr>
            <a:lstStyle/>
            <a:p>
              <a:pPr>
                <a:lnSpc>
                  <a:spcPts val="3919"/>
                </a:lnSpc>
                <a:spcBef>
                  <a:spcPct val="0"/>
                </a:spcBef>
              </a:pPr>
              <a:r>
                <a:rPr lang="en-US" sz="2800">
                  <a:solidFill>
                    <a:srgbClr val="6F8090"/>
                  </a:solidFill>
                  <a:latin typeface="Clear Sans Regular"/>
                </a:rPr>
                <a:t>Job expectations and responsibilities</a:t>
              </a:r>
            </a:p>
          </p:txBody>
        </p:sp>
        <p:sp>
          <p:nvSpPr>
            <p:cNvPr id="7" name="TextBox 7"/>
            <p:cNvSpPr txBox="1"/>
            <p:nvPr/>
          </p:nvSpPr>
          <p:spPr>
            <a:xfrm>
              <a:off x="0" y="1137586"/>
              <a:ext cx="11402767" cy="1875155"/>
            </a:xfrm>
            <a:prstGeom prst="rect">
              <a:avLst/>
            </a:prstGeom>
          </p:spPr>
          <p:txBody>
            <a:bodyPr lIns="0" tIns="0" rIns="0" bIns="0" rtlCol="0" anchor="t">
              <a:spAutoFit/>
            </a:bodyPr>
            <a:lstStyle/>
            <a:p>
              <a:pPr marL="0" lvl="0" indent="0" algn="l">
                <a:lnSpc>
                  <a:spcPts val="2880"/>
                </a:lnSpc>
                <a:spcBef>
                  <a:spcPct val="0"/>
                </a:spcBef>
              </a:pPr>
              <a:r>
                <a:rPr lang="en-US" sz="1800" spc="36">
                  <a:solidFill>
                    <a:srgbClr val="3D4248"/>
                  </a:solidFill>
                  <a:latin typeface="Clear Sans Regular"/>
                </a:rPr>
                <a:t>Presentations are communication tools</a:t>
              </a:r>
              <a:r>
                <a:rPr lang="en-US" sz="1200" spc="24">
                  <a:solidFill>
                    <a:srgbClr val="3D4248"/>
                  </a:solidFill>
                  <a:latin typeface="Arimo"/>
                </a:rPr>
                <a:t> </a:t>
              </a:r>
              <a:r>
                <a:rPr lang="en-US" sz="1800" u="none" spc="36">
                  <a:solidFill>
                    <a:srgbClr val="3D4248"/>
                  </a:solidFill>
                  <a:latin typeface="Clear Sans Regular"/>
                </a:rPr>
                <a:t>that can be used as demonstrations, lectures, speeches, reports, and more. It serves a variety of purposes, making presentations powerful tools for convincing and teaching. It all depends on the purpose of your presentation, and how you plan to arrange the details.</a:t>
              </a:r>
            </a:p>
          </p:txBody>
        </p:sp>
        <p:grpSp>
          <p:nvGrpSpPr>
            <p:cNvPr id="8" name="Group 8"/>
            <p:cNvGrpSpPr/>
            <p:nvPr/>
          </p:nvGrpSpPr>
          <p:grpSpPr>
            <a:xfrm>
              <a:off x="8744" y="97140"/>
              <a:ext cx="455733" cy="455733"/>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sp>
        <p:nvSpPr>
          <p:cNvPr id="10" name="TextBox 10"/>
          <p:cNvSpPr txBox="1"/>
          <p:nvPr/>
        </p:nvSpPr>
        <p:spPr>
          <a:xfrm>
            <a:off x="1028700" y="8852535"/>
            <a:ext cx="4389816" cy="405765"/>
          </a:xfrm>
          <a:prstGeom prst="rect">
            <a:avLst/>
          </a:prstGeom>
        </p:spPr>
        <p:txBody>
          <a:bodyPr lIns="0" tIns="0" rIns="0" bIns="0" rtlCol="0" anchor="t">
            <a:spAutoFit/>
          </a:bodyPr>
          <a:lstStyle/>
          <a:p>
            <a:pPr>
              <a:lnSpc>
                <a:spcPts val="3359"/>
              </a:lnSpc>
              <a:spcBef>
                <a:spcPct val="0"/>
              </a:spcBef>
            </a:pPr>
            <a:r>
              <a:rPr lang="en-US" sz="2400">
                <a:solidFill>
                  <a:srgbClr val="FFFFFF"/>
                </a:solidFill>
                <a:latin typeface="Clear Sans Regular Bold"/>
              </a:rPr>
              <a:t>07.</a:t>
            </a:r>
          </a:p>
        </p:txBody>
      </p:sp>
      <p:sp>
        <p:nvSpPr>
          <p:cNvPr id="11" name="TextBox 11"/>
          <p:cNvSpPr txBox="1"/>
          <p:nvPr/>
        </p:nvSpPr>
        <p:spPr>
          <a:xfrm>
            <a:off x="10217895" y="8911590"/>
            <a:ext cx="7041405" cy="306705"/>
          </a:xfrm>
          <a:prstGeom prst="rect">
            <a:avLst/>
          </a:prstGeom>
        </p:spPr>
        <p:txBody>
          <a:bodyPr lIns="0" tIns="0" rIns="0" bIns="0" rtlCol="0" anchor="t">
            <a:spAutoFit/>
          </a:bodyPr>
          <a:lstStyle/>
          <a:p>
            <a:pPr marL="0" lvl="0" indent="0" algn="r">
              <a:lnSpc>
                <a:spcPts val="2520"/>
              </a:lnSpc>
              <a:spcBef>
                <a:spcPct val="0"/>
              </a:spcBef>
            </a:pPr>
            <a:r>
              <a:rPr lang="en-US" sz="1800" spc="179">
                <a:solidFill>
                  <a:srgbClr val="FFFFFF"/>
                </a:solidFill>
                <a:latin typeface="Clear Sans Regular"/>
              </a:rPr>
              <a:t>EMP</a:t>
            </a:r>
            <a:r>
              <a:rPr lang="en-US" sz="1800" u="none" spc="179">
                <a:solidFill>
                  <a:srgbClr val="FFFFFF"/>
                </a:solidFill>
                <a:latin typeface="Clear Sans Regular"/>
              </a:rPr>
              <a:t>LOYEE ONBOARDING PLAN | MDM 2020</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B80F"/>
        </a:solidFill>
        <a:effectLst/>
      </p:bgPr>
    </p:bg>
    <p:spTree>
      <p:nvGrpSpPr>
        <p:cNvPr id="1" name=""/>
        <p:cNvGrpSpPr/>
        <p:nvPr/>
      </p:nvGrpSpPr>
      <p:grpSpPr>
        <a:xfrm>
          <a:off x="0" y="0"/>
          <a:ext cx="0" cy="0"/>
          <a:chOff x="0" y="0"/>
          <a:chExt cx="0" cy="0"/>
        </a:xfrm>
      </p:grpSpPr>
      <p:grpSp>
        <p:nvGrpSpPr>
          <p:cNvPr id="2" name="Group 2"/>
          <p:cNvGrpSpPr/>
          <p:nvPr/>
        </p:nvGrpSpPr>
        <p:grpSpPr>
          <a:xfrm>
            <a:off x="6833447" y="3065599"/>
            <a:ext cx="4621105" cy="4358477"/>
            <a:chOff x="0" y="0"/>
            <a:chExt cx="6161474" cy="5811303"/>
          </a:xfrm>
        </p:grpSpPr>
        <p:grpSp>
          <p:nvGrpSpPr>
            <p:cNvPr id="3" name="Group 3"/>
            <p:cNvGrpSpPr/>
            <p:nvPr/>
          </p:nvGrpSpPr>
          <p:grpSpPr>
            <a:xfrm>
              <a:off x="0" y="0"/>
              <a:ext cx="6161474" cy="5811303"/>
              <a:chOff x="0" y="0"/>
              <a:chExt cx="1563189" cy="1474349"/>
            </a:xfrm>
          </p:grpSpPr>
          <p:sp>
            <p:nvSpPr>
              <p:cNvPr id="4" name="Freeform 4"/>
              <p:cNvSpPr/>
              <p:nvPr/>
            </p:nvSpPr>
            <p:spPr>
              <a:xfrm>
                <a:off x="0" y="0"/>
                <a:ext cx="1563189" cy="1474349"/>
              </a:xfrm>
              <a:custGeom>
                <a:avLst/>
                <a:gdLst/>
                <a:ahLst/>
                <a:cxnLst/>
                <a:rect l="l" t="t" r="r" b="b"/>
                <a:pathLst>
                  <a:path w="1563189" h="1474349">
                    <a:moveTo>
                      <a:pt x="1438729" y="1474349"/>
                    </a:moveTo>
                    <a:lnTo>
                      <a:pt x="124460" y="1474349"/>
                    </a:lnTo>
                    <a:cubicBezTo>
                      <a:pt x="55880" y="1474349"/>
                      <a:pt x="0" y="1418469"/>
                      <a:pt x="0" y="1349889"/>
                    </a:cubicBezTo>
                    <a:lnTo>
                      <a:pt x="0" y="124460"/>
                    </a:lnTo>
                    <a:cubicBezTo>
                      <a:pt x="0" y="55880"/>
                      <a:pt x="55880" y="0"/>
                      <a:pt x="124460" y="0"/>
                    </a:cubicBezTo>
                    <a:lnTo>
                      <a:pt x="1438729" y="0"/>
                    </a:lnTo>
                    <a:cubicBezTo>
                      <a:pt x="1507309" y="0"/>
                      <a:pt x="1563189" y="55880"/>
                      <a:pt x="1563189" y="124460"/>
                    </a:cubicBezTo>
                    <a:lnTo>
                      <a:pt x="1563189" y="1349889"/>
                    </a:lnTo>
                    <a:cubicBezTo>
                      <a:pt x="1563189" y="1418469"/>
                      <a:pt x="1507309" y="1474349"/>
                      <a:pt x="1438729" y="1474349"/>
                    </a:cubicBezTo>
                    <a:close/>
                  </a:path>
                </a:pathLst>
              </a:custGeom>
              <a:solidFill>
                <a:srgbClr val="000000"/>
              </a:solidFill>
            </p:spPr>
          </p:sp>
        </p:grpSp>
        <p:sp>
          <p:nvSpPr>
            <p:cNvPr id="5" name="TextBox 5"/>
            <p:cNvSpPr txBox="1"/>
            <p:nvPr/>
          </p:nvSpPr>
          <p:spPr>
            <a:xfrm>
              <a:off x="543703" y="2240023"/>
              <a:ext cx="5074068" cy="484293"/>
            </a:xfrm>
            <a:prstGeom prst="rect">
              <a:avLst/>
            </a:prstGeom>
          </p:spPr>
          <p:txBody>
            <a:bodyPr lIns="0" tIns="0" rIns="0" bIns="0" rtlCol="0" anchor="t">
              <a:spAutoFit/>
            </a:bodyPr>
            <a:lstStyle/>
            <a:p>
              <a:pPr>
                <a:lnSpc>
                  <a:spcPts val="3079"/>
                </a:lnSpc>
                <a:spcBef>
                  <a:spcPct val="0"/>
                </a:spcBef>
              </a:pPr>
              <a:r>
                <a:rPr lang="en-US" sz="2200" spc="-21">
                  <a:solidFill>
                    <a:srgbClr val="FFFFFF"/>
                  </a:solidFill>
                  <a:latin typeface="Clear Sans Regular Bold"/>
                </a:rPr>
                <a:t>Team introduction</a:t>
              </a:r>
            </a:p>
          </p:txBody>
        </p:sp>
        <p:sp>
          <p:nvSpPr>
            <p:cNvPr id="6" name="TextBox 6"/>
            <p:cNvSpPr txBox="1"/>
            <p:nvPr/>
          </p:nvSpPr>
          <p:spPr>
            <a:xfrm>
              <a:off x="543703" y="3185948"/>
              <a:ext cx="5074068" cy="1875155"/>
            </a:xfrm>
            <a:prstGeom prst="rect">
              <a:avLst/>
            </a:prstGeom>
          </p:spPr>
          <p:txBody>
            <a:bodyPr lIns="0" tIns="0" rIns="0" bIns="0" rtlCol="0" anchor="t">
              <a:spAutoFit/>
            </a:bodyPr>
            <a:lstStyle/>
            <a:p>
              <a:pPr>
                <a:lnSpc>
                  <a:spcPts val="2880"/>
                </a:lnSpc>
              </a:pPr>
              <a:r>
                <a:rPr lang="en-US" sz="1800" spc="36">
                  <a:solidFill>
                    <a:srgbClr val="FFFFFF"/>
                  </a:solidFill>
                  <a:latin typeface="Clear Sans Regular"/>
                </a:rPr>
                <a:t>To create a stunning presentation, it's best to simplify your thoughts. Start with an outline of topics and identify highlights.</a:t>
              </a:r>
            </a:p>
          </p:txBody>
        </p:sp>
        <p:sp>
          <p:nvSpPr>
            <p:cNvPr id="7" name="TextBox 7"/>
            <p:cNvSpPr txBox="1"/>
            <p:nvPr/>
          </p:nvSpPr>
          <p:spPr>
            <a:xfrm>
              <a:off x="543703" y="365218"/>
              <a:ext cx="1025916" cy="924560"/>
            </a:xfrm>
            <a:prstGeom prst="rect">
              <a:avLst/>
            </a:prstGeom>
          </p:spPr>
          <p:txBody>
            <a:bodyPr lIns="0" tIns="0" rIns="0" bIns="0" rtlCol="0" anchor="t">
              <a:spAutoFit/>
            </a:bodyPr>
            <a:lstStyle/>
            <a:p>
              <a:pPr>
                <a:lnSpc>
                  <a:spcPts val="5880"/>
                </a:lnSpc>
                <a:spcBef>
                  <a:spcPct val="0"/>
                </a:spcBef>
              </a:pPr>
              <a:r>
                <a:rPr lang="en-US" sz="4200" spc="-42">
                  <a:solidFill>
                    <a:srgbClr val="F1B80F"/>
                  </a:solidFill>
                  <a:latin typeface="Clear Sans Regular Bold"/>
                </a:rPr>
                <a:t>1</a:t>
              </a:r>
            </a:p>
          </p:txBody>
        </p:sp>
      </p:grpSp>
      <p:grpSp>
        <p:nvGrpSpPr>
          <p:cNvPr id="8" name="Group 8"/>
          <p:cNvGrpSpPr/>
          <p:nvPr/>
        </p:nvGrpSpPr>
        <p:grpSpPr>
          <a:xfrm>
            <a:off x="12221000" y="3065599"/>
            <a:ext cx="4621105" cy="4358477"/>
            <a:chOff x="0" y="0"/>
            <a:chExt cx="6161474" cy="5811303"/>
          </a:xfrm>
        </p:grpSpPr>
        <p:grpSp>
          <p:nvGrpSpPr>
            <p:cNvPr id="9" name="Group 9"/>
            <p:cNvGrpSpPr/>
            <p:nvPr/>
          </p:nvGrpSpPr>
          <p:grpSpPr>
            <a:xfrm>
              <a:off x="0" y="0"/>
              <a:ext cx="6161474" cy="5811303"/>
              <a:chOff x="0" y="0"/>
              <a:chExt cx="1563189" cy="1474349"/>
            </a:xfrm>
          </p:grpSpPr>
          <p:sp>
            <p:nvSpPr>
              <p:cNvPr id="10" name="Freeform 10"/>
              <p:cNvSpPr/>
              <p:nvPr/>
            </p:nvSpPr>
            <p:spPr>
              <a:xfrm>
                <a:off x="0" y="0"/>
                <a:ext cx="1563189" cy="1474349"/>
              </a:xfrm>
              <a:custGeom>
                <a:avLst/>
                <a:gdLst/>
                <a:ahLst/>
                <a:cxnLst/>
                <a:rect l="l" t="t" r="r" b="b"/>
                <a:pathLst>
                  <a:path w="1563189" h="1474349">
                    <a:moveTo>
                      <a:pt x="1438729" y="1474349"/>
                    </a:moveTo>
                    <a:lnTo>
                      <a:pt x="124460" y="1474349"/>
                    </a:lnTo>
                    <a:cubicBezTo>
                      <a:pt x="55880" y="1474349"/>
                      <a:pt x="0" y="1418469"/>
                      <a:pt x="0" y="1349889"/>
                    </a:cubicBezTo>
                    <a:lnTo>
                      <a:pt x="0" y="124460"/>
                    </a:lnTo>
                    <a:cubicBezTo>
                      <a:pt x="0" y="55880"/>
                      <a:pt x="55880" y="0"/>
                      <a:pt x="124460" y="0"/>
                    </a:cubicBezTo>
                    <a:lnTo>
                      <a:pt x="1438729" y="0"/>
                    </a:lnTo>
                    <a:cubicBezTo>
                      <a:pt x="1507309" y="0"/>
                      <a:pt x="1563189" y="55880"/>
                      <a:pt x="1563189" y="124460"/>
                    </a:cubicBezTo>
                    <a:lnTo>
                      <a:pt x="1563189" y="1349889"/>
                    </a:lnTo>
                    <a:cubicBezTo>
                      <a:pt x="1563189" y="1418469"/>
                      <a:pt x="1507309" y="1474349"/>
                      <a:pt x="1438729" y="1474349"/>
                    </a:cubicBezTo>
                    <a:close/>
                  </a:path>
                </a:pathLst>
              </a:custGeom>
              <a:solidFill>
                <a:srgbClr val="000000"/>
              </a:solidFill>
            </p:spPr>
          </p:sp>
        </p:grpSp>
        <p:sp>
          <p:nvSpPr>
            <p:cNvPr id="11" name="TextBox 11"/>
            <p:cNvSpPr txBox="1"/>
            <p:nvPr/>
          </p:nvSpPr>
          <p:spPr>
            <a:xfrm>
              <a:off x="543703" y="2255414"/>
              <a:ext cx="5074068" cy="484293"/>
            </a:xfrm>
            <a:prstGeom prst="rect">
              <a:avLst/>
            </a:prstGeom>
          </p:spPr>
          <p:txBody>
            <a:bodyPr lIns="0" tIns="0" rIns="0" bIns="0" rtlCol="0" anchor="t">
              <a:spAutoFit/>
            </a:bodyPr>
            <a:lstStyle/>
            <a:p>
              <a:pPr>
                <a:lnSpc>
                  <a:spcPts val="3079"/>
                </a:lnSpc>
                <a:spcBef>
                  <a:spcPct val="0"/>
                </a:spcBef>
              </a:pPr>
              <a:r>
                <a:rPr lang="en-US" sz="2200" spc="-21">
                  <a:solidFill>
                    <a:srgbClr val="FFFFFF"/>
                  </a:solidFill>
                  <a:latin typeface="Clear Sans Regular Bold"/>
                </a:rPr>
                <a:t>Building tour</a:t>
              </a:r>
            </a:p>
          </p:txBody>
        </p:sp>
        <p:sp>
          <p:nvSpPr>
            <p:cNvPr id="12" name="TextBox 12"/>
            <p:cNvSpPr txBox="1"/>
            <p:nvPr/>
          </p:nvSpPr>
          <p:spPr>
            <a:xfrm>
              <a:off x="543703" y="365218"/>
              <a:ext cx="1025916" cy="924560"/>
            </a:xfrm>
            <a:prstGeom prst="rect">
              <a:avLst/>
            </a:prstGeom>
          </p:spPr>
          <p:txBody>
            <a:bodyPr lIns="0" tIns="0" rIns="0" bIns="0" rtlCol="0" anchor="t">
              <a:spAutoFit/>
            </a:bodyPr>
            <a:lstStyle/>
            <a:p>
              <a:pPr>
                <a:lnSpc>
                  <a:spcPts val="5880"/>
                </a:lnSpc>
                <a:spcBef>
                  <a:spcPct val="0"/>
                </a:spcBef>
              </a:pPr>
              <a:r>
                <a:rPr lang="en-US" sz="4200" spc="-42">
                  <a:solidFill>
                    <a:srgbClr val="F1B80F"/>
                  </a:solidFill>
                  <a:latin typeface="Clear Sans Regular Bold"/>
                </a:rPr>
                <a:t>2</a:t>
              </a:r>
            </a:p>
          </p:txBody>
        </p:sp>
        <p:sp>
          <p:nvSpPr>
            <p:cNvPr id="13" name="TextBox 13"/>
            <p:cNvSpPr txBox="1"/>
            <p:nvPr/>
          </p:nvSpPr>
          <p:spPr>
            <a:xfrm>
              <a:off x="543703" y="3185948"/>
              <a:ext cx="5074068" cy="1875155"/>
            </a:xfrm>
            <a:prstGeom prst="rect">
              <a:avLst/>
            </a:prstGeom>
          </p:spPr>
          <p:txBody>
            <a:bodyPr lIns="0" tIns="0" rIns="0" bIns="0" rtlCol="0" anchor="t">
              <a:spAutoFit/>
            </a:bodyPr>
            <a:lstStyle/>
            <a:p>
              <a:pPr>
                <a:lnSpc>
                  <a:spcPts val="2880"/>
                </a:lnSpc>
              </a:pPr>
              <a:r>
                <a:rPr lang="en-US" sz="1800" spc="36">
                  <a:solidFill>
                    <a:srgbClr val="FFFFFF"/>
                  </a:solidFill>
                  <a:latin typeface="Clear Sans Regular"/>
                </a:rPr>
                <a:t>Make sure you do enough research to support your points. It’s also a good idea to pair data with visual aids like charts or images. </a:t>
              </a:r>
            </a:p>
          </p:txBody>
        </p:sp>
      </p:grpSp>
      <p:sp>
        <p:nvSpPr>
          <p:cNvPr id="14" name="TextBox 14"/>
          <p:cNvSpPr txBox="1"/>
          <p:nvPr/>
        </p:nvSpPr>
        <p:spPr>
          <a:xfrm>
            <a:off x="1028700" y="8852535"/>
            <a:ext cx="4389816" cy="405765"/>
          </a:xfrm>
          <a:prstGeom prst="rect">
            <a:avLst/>
          </a:prstGeom>
        </p:spPr>
        <p:txBody>
          <a:bodyPr lIns="0" tIns="0" rIns="0" bIns="0" rtlCol="0" anchor="t">
            <a:spAutoFit/>
          </a:bodyPr>
          <a:lstStyle/>
          <a:p>
            <a:pPr>
              <a:lnSpc>
                <a:spcPts val="3359"/>
              </a:lnSpc>
              <a:spcBef>
                <a:spcPct val="0"/>
              </a:spcBef>
            </a:pPr>
            <a:r>
              <a:rPr lang="en-US" sz="2400">
                <a:solidFill>
                  <a:srgbClr val="FFFFFF"/>
                </a:solidFill>
                <a:latin typeface="Clear Sans Regular Bold"/>
              </a:rPr>
              <a:t>08.</a:t>
            </a:r>
          </a:p>
        </p:txBody>
      </p:sp>
      <p:grpSp>
        <p:nvGrpSpPr>
          <p:cNvPr id="15" name="Group 15"/>
          <p:cNvGrpSpPr/>
          <p:nvPr/>
        </p:nvGrpSpPr>
        <p:grpSpPr>
          <a:xfrm>
            <a:off x="1766141" y="3403226"/>
            <a:ext cx="4153884" cy="3220720"/>
            <a:chOff x="0" y="0"/>
            <a:chExt cx="5538512" cy="4294293"/>
          </a:xfrm>
        </p:grpSpPr>
        <p:sp>
          <p:nvSpPr>
            <p:cNvPr id="16" name="TextBox 16"/>
            <p:cNvSpPr txBox="1"/>
            <p:nvPr/>
          </p:nvSpPr>
          <p:spPr>
            <a:xfrm>
              <a:off x="0" y="66675"/>
              <a:ext cx="5538512" cy="3040592"/>
            </a:xfrm>
            <a:prstGeom prst="rect">
              <a:avLst/>
            </a:prstGeom>
          </p:spPr>
          <p:txBody>
            <a:bodyPr lIns="0" tIns="0" rIns="0" bIns="0" rtlCol="0" anchor="t">
              <a:spAutoFit/>
            </a:bodyPr>
            <a:lstStyle/>
            <a:p>
              <a:pPr marL="0" lvl="0" indent="0" algn="l">
                <a:lnSpc>
                  <a:spcPts val="8800"/>
                </a:lnSpc>
                <a:spcBef>
                  <a:spcPct val="0"/>
                </a:spcBef>
              </a:pPr>
              <a:r>
                <a:rPr lang="en-US" sz="8000" u="none" spc="-240">
                  <a:solidFill>
                    <a:srgbClr val="FFFFFF"/>
                  </a:solidFill>
                  <a:latin typeface="Clear Sans Regular"/>
                </a:rPr>
                <a:t>Your</a:t>
              </a:r>
            </a:p>
            <a:p>
              <a:pPr marL="0" lvl="0" indent="0" algn="l">
                <a:lnSpc>
                  <a:spcPts val="8800"/>
                </a:lnSpc>
                <a:spcBef>
                  <a:spcPct val="0"/>
                </a:spcBef>
              </a:pPr>
              <a:r>
                <a:rPr lang="en-US" sz="8000" u="none" spc="-240">
                  <a:solidFill>
                    <a:srgbClr val="FFFFFF"/>
                  </a:solidFill>
                  <a:latin typeface="Clear Sans Regular"/>
                </a:rPr>
                <a:t>first day</a:t>
              </a:r>
            </a:p>
          </p:txBody>
        </p:sp>
        <p:sp>
          <p:nvSpPr>
            <p:cNvPr id="17" name="TextBox 17"/>
            <p:cNvSpPr txBox="1"/>
            <p:nvPr/>
          </p:nvSpPr>
          <p:spPr>
            <a:xfrm>
              <a:off x="928278" y="3671570"/>
              <a:ext cx="4610234" cy="622723"/>
            </a:xfrm>
            <a:prstGeom prst="rect">
              <a:avLst/>
            </a:prstGeom>
          </p:spPr>
          <p:txBody>
            <a:bodyPr lIns="0" tIns="0" rIns="0" bIns="0" rtlCol="0" anchor="t">
              <a:spAutoFit/>
            </a:bodyPr>
            <a:lstStyle/>
            <a:p>
              <a:pPr>
                <a:lnSpc>
                  <a:spcPts val="3919"/>
                </a:lnSpc>
                <a:spcBef>
                  <a:spcPct val="0"/>
                </a:spcBef>
              </a:pPr>
              <a:r>
                <a:rPr lang="en-US" sz="2800">
                  <a:solidFill>
                    <a:srgbClr val="3D4248"/>
                  </a:solidFill>
                  <a:latin typeface="Clear Sans Regular"/>
                </a:rPr>
                <a:t>Expected activities</a:t>
              </a:r>
            </a:p>
          </p:txBody>
        </p:sp>
        <p:grpSp>
          <p:nvGrpSpPr>
            <p:cNvPr id="18" name="Group 18"/>
            <p:cNvGrpSpPr/>
            <p:nvPr/>
          </p:nvGrpSpPr>
          <p:grpSpPr>
            <a:xfrm>
              <a:off x="0" y="3838560"/>
              <a:ext cx="455733" cy="455733"/>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grpSp>
      <p:sp>
        <p:nvSpPr>
          <p:cNvPr id="20" name="TextBox 20"/>
          <p:cNvSpPr txBox="1"/>
          <p:nvPr/>
        </p:nvSpPr>
        <p:spPr>
          <a:xfrm>
            <a:off x="10217895" y="8911590"/>
            <a:ext cx="7041405" cy="306705"/>
          </a:xfrm>
          <a:prstGeom prst="rect">
            <a:avLst/>
          </a:prstGeom>
        </p:spPr>
        <p:txBody>
          <a:bodyPr lIns="0" tIns="0" rIns="0" bIns="0" rtlCol="0" anchor="t">
            <a:spAutoFit/>
          </a:bodyPr>
          <a:lstStyle/>
          <a:p>
            <a:pPr marL="0" lvl="0" indent="0" algn="r">
              <a:lnSpc>
                <a:spcPts val="2520"/>
              </a:lnSpc>
              <a:spcBef>
                <a:spcPct val="0"/>
              </a:spcBef>
            </a:pPr>
            <a:r>
              <a:rPr lang="en-US" sz="1800" spc="179">
                <a:solidFill>
                  <a:srgbClr val="FFFFFF"/>
                </a:solidFill>
                <a:latin typeface="Clear Sans Regular"/>
              </a:rPr>
              <a:t>EMP</a:t>
            </a:r>
            <a:r>
              <a:rPr lang="en-US" sz="1800" u="none" spc="179">
                <a:solidFill>
                  <a:srgbClr val="FFFFFF"/>
                </a:solidFill>
                <a:latin typeface="Clear Sans Regular"/>
              </a:rPr>
              <a:t>LOYEE ONBOARDING PLAN | MDM 2020</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grpSp>
        <p:nvGrpSpPr>
          <p:cNvPr id="2" name="Group 2"/>
          <p:cNvGrpSpPr/>
          <p:nvPr/>
        </p:nvGrpSpPr>
        <p:grpSpPr>
          <a:xfrm>
            <a:off x="1445895" y="3065599"/>
            <a:ext cx="4621105" cy="4358477"/>
            <a:chOff x="0" y="0"/>
            <a:chExt cx="6161474" cy="5811303"/>
          </a:xfrm>
        </p:grpSpPr>
        <p:grpSp>
          <p:nvGrpSpPr>
            <p:cNvPr id="3" name="Group 3"/>
            <p:cNvGrpSpPr/>
            <p:nvPr/>
          </p:nvGrpSpPr>
          <p:grpSpPr>
            <a:xfrm>
              <a:off x="0" y="0"/>
              <a:ext cx="6161474" cy="5811303"/>
              <a:chOff x="0" y="0"/>
              <a:chExt cx="1563189" cy="1474349"/>
            </a:xfrm>
          </p:grpSpPr>
          <p:sp>
            <p:nvSpPr>
              <p:cNvPr id="4" name="Freeform 4"/>
              <p:cNvSpPr/>
              <p:nvPr/>
            </p:nvSpPr>
            <p:spPr>
              <a:xfrm>
                <a:off x="0" y="0"/>
                <a:ext cx="1563189" cy="1474349"/>
              </a:xfrm>
              <a:custGeom>
                <a:avLst/>
                <a:gdLst/>
                <a:ahLst/>
                <a:cxnLst/>
                <a:rect l="l" t="t" r="r" b="b"/>
                <a:pathLst>
                  <a:path w="1563189" h="1474349">
                    <a:moveTo>
                      <a:pt x="1438729" y="1474349"/>
                    </a:moveTo>
                    <a:lnTo>
                      <a:pt x="124460" y="1474349"/>
                    </a:lnTo>
                    <a:cubicBezTo>
                      <a:pt x="55880" y="1474349"/>
                      <a:pt x="0" y="1418469"/>
                      <a:pt x="0" y="1349889"/>
                    </a:cubicBezTo>
                    <a:lnTo>
                      <a:pt x="0" y="124460"/>
                    </a:lnTo>
                    <a:cubicBezTo>
                      <a:pt x="0" y="55880"/>
                      <a:pt x="55880" y="0"/>
                      <a:pt x="124460" y="0"/>
                    </a:cubicBezTo>
                    <a:lnTo>
                      <a:pt x="1438729" y="0"/>
                    </a:lnTo>
                    <a:cubicBezTo>
                      <a:pt x="1507309" y="0"/>
                      <a:pt x="1563189" y="55880"/>
                      <a:pt x="1563189" y="124460"/>
                    </a:cubicBezTo>
                    <a:lnTo>
                      <a:pt x="1563189" y="1349889"/>
                    </a:lnTo>
                    <a:cubicBezTo>
                      <a:pt x="1563189" y="1418469"/>
                      <a:pt x="1507309" y="1474349"/>
                      <a:pt x="1438729" y="1474349"/>
                    </a:cubicBezTo>
                    <a:close/>
                  </a:path>
                </a:pathLst>
              </a:custGeom>
              <a:solidFill>
                <a:srgbClr val="F1B80F"/>
              </a:solidFill>
            </p:spPr>
          </p:sp>
        </p:grpSp>
        <p:sp>
          <p:nvSpPr>
            <p:cNvPr id="5" name="TextBox 5"/>
            <p:cNvSpPr txBox="1"/>
            <p:nvPr/>
          </p:nvSpPr>
          <p:spPr>
            <a:xfrm>
              <a:off x="543703" y="2240023"/>
              <a:ext cx="5074068" cy="484293"/>
            </a:xfrm>
            <a:prstGeom prst="rect">
              <a:avLst/>
            </a:prstGeom>
          </p:spPr>
          <p:txBody>
            <a:bodyPr lIns="0" tIns="0" rIns="0" bIns="0" rtlCol="0" anchor="t">
              <a:spAutoFit/>
            </a:bodyPr>
            <a:lstStyle/>
            <a:p>
              <a:pPr>
                <a:lnSpc>
                  <a:spcPts val="3079"/>
                </a:lnSpc>
                <a:spcBef>
                  <a:spcPct val="0"/>
                </a:spcBef>
              </a:pPr>
              <a:r>
                <a:rPr lang="en-US" sz="2200" spc="-21">
                  <a:solidFill>
                    <a:srgbClr val="FFFFFF"/>
                  </a:solidFill>
                  <a:latin typeface="Clear Sans Regular Bold"/>
                </a:rPr>
                <a:t>HR paperwork</a:t>
              </a:r>
            </a:p>
          </p:txBody>
        </p:sp>
        <p:sp>
          <p:nvSpPr>
            <p:cNvPr id="6" name="TextBox 6"/>
            <p:cNvSpPr txBox="1"/>
            <p:nvPr/>
          </p:nvSpPr>
          <p:spPr>
            <a:xfrm>
              <a:off x="543703" y="3185948"/>
              <a:ext cx="5074068" cy="1875155"/>
            </a:xfrm>
            <a:prstGeom prst="rect">
              <a:avLst/>
            </a:prstGeom>
          </p:spPr>
          <p:txBody>
            <a:bodyPr lIns="0" tIns="0" rIns="0" bIns="0" rtlCol="0" anchor="t">
              <a:spAutoFit/>
            </a:bodyPr>
            <a:lstStyle/>
            <a:p>
              <a:pPr>
                <a:lnSpc>
                  <a:spcPts val="2880"/>
                </a:lnSpc>
              </a:pPr>
              <a:r>
                <a:rPr lang="en-US" sz="1800" spc="36">
                  <a:solidFill>
                    <a:srgbClr val="3D4248"/>
                  </a:solidFill>
                  <a:latin typeface="Clear Sans Regular"/>
                </a:rPr>
                <a:t>To create a stunning presentation, it's best to simplify your thoughts. Start with an outline of topics and identify highlights.</a:t>
              </a:r>
            </a:p>
          </p:txBody>
        </p:sp>
        <p:sp>
          <p:nvSpPr>
            <p:cNvPr id="7" name="TextBox 7"/>
            <p:cNvSpPr txBox="1"/>
            <p:nvPr/>
          </p:nvSpPr>
          <p:spPr>
            <a:xfrm>
              <a:off x="543703" y="365218"/>
              <a:ext cx="1025916" cy="924560"/>
            </a:xfrm>
            <a:prstGeom prst="rect">
              <a:avLst/>
            </a:prstGeom>
          </p:spPr>
          <p:txBody>
            <a:bodyPr lIns="0" tIns="0" rIns="0" bIns="0" rtlCol="0" anchor="t">
              <a:spAutoFit/>
            </a:bodyPr>
            <a:lstStyle/>
            <a:p>
              <a:pPr>
                <a:lnSpc>
                  <a:spcPts val="5880"/>
                </a:lnSpc>
                <a:spcBef>
                  <a:spcPct val="0"/>
                </a:spcBef>
              </a:pPr>
              <a:r>
                <a:rPr lang="en-US" sz="4200" spc="-42">
                  <a:solidFill>
                    <a:srgbClr val="000000"/>
                  </a:solidFill>
                  <a:latin typeface="Clear Sans Regular Bold"/>
                </a:rPr>
                <a:t>3</a:t>
              </a:r>
            </a:p>
          </p:txBody>
        </p:sp>
      </p:grpSp>
      <p:grpSp>
        <p:nvGrpSpPr>
          <p:cNvPr id="8" name="Group 8"/>
          <p:cNvGrpSpPr/>
          <p:nvPr/>
        </p:nvGrpSpPr>
        <p:grpSpPr>
          <a:xfrm>
            <a:off x="6833447" y="3065599"/>
            <a:ext cx="4621105" cy="4358477"/>
            <a:chOff x="0" y="0"/>
            <a:chExt cx="6161474" cy="5811303"/>
          </a:xfrm>
        </p:grpSpPr>
        <p:grpSp>
          <p:nvGrpSpPr>
            <p:cNvPr id="9" name="Group 9"/>
            <p:cNvGrpSpPr/>
            <p:nvPr/>
          </p:nvGrpSpPr>
          <p:grpSpPr>
            <a:xfrm>
              <a:off x="0" y="0"/>
              <a:ext cx="6161474" cy="5811303"/>
              <a:chOff x="0" y="0"/>
              <a:chExt cx="1563189" cy="1474349"/>
            </a:xfrm>
          </p:grpSpPr>
          <p:sp>
            <p:nvSpPr>
              <p:cNvPr id="10" name="Freeform 10"/>
              <p:cNvSpPr/>
              <p:nvPr/>
            </p:nvSpPr>
            <p:spPr>
              <a:xfrm>
                <a:off x="0" y="0"/>
                <a:ext cx="1563189" cy="1474349"/>
              </a:xfrm>
              <a:custGeom>
                <a:avLst/>
                <a:gdLst/>
                <a:ahLst/>
                <a:cxnLst/>
                <a:rect l="l" t="t" r="r" b="b"/>
                <a:pathLst>
                  <a:path w="1563189" h="1474349">
                    <a:moveTo>
                      <a:pt x="1438729" y="1474349"/>
                    </a:moveTo>
                    <a:lnTo>
                      <a:pt x="124460" y="1474349"/>
                    </a:lnTo>
                    <a:cubicBezTo>
                      <a:pt x="55880" y="1474349"/>
                      <a:pt x="0" y="1418469"/>
                      <a:pt x="0" y="1349889"/>
                    </a:cubicBezTo>
                    <a:lnTo>
                      <a:pt x="0" y="124460"/>
                    </a:lnTo>
                    <a:cubicBezTo>
                      <a:pt x="0" y="55880"/>
                      <a:pt x="55880" y="0"/>
                      <a:pt x="124460" y="0"/>
                    </a:cubicBezTo>
                    <a:lnTo>
                      <a:pt x="1438729" y="0"/>
                    </a:lnTo>
                    <a:cubicBezTo>
                      <a:pt x="1507309" y="0"/>
                      <a:pt x="1563189" y="55880"/>
                      <a:pt x="1563189" y="124460"/>
                    </a:cubicBezTo>
                    <a:lnTo>
                      <a:pt x="1563189" y="1349889"/>
                    </a:lnTo>
                    <a:cubicBezTo>
                      <a:pt x="1563189" y="1418469"/>
                      <a:pt x="1507309" y="1474349"/>
                      <a:pt x="1438729" y="1474349"/>
                    </a:cubicBezTo>
                    <a:close/>
                  </a:path>
                </a:pathLst>
              </a:custGeom>
              <a:solidFill>
                <a:srgbClr val="F1B80F"/>
              </a:solidFill>
            </p:spPr>
          </p:sp>
        </p:grpSp>
        <p:sp>
          <p:nvSpPr>
            <p:cNvPr id="11" name="TextBox 11"/>
            <p:cNvSpPr txBox="1"/>
            <p:nvPr/>
          </p:nvSpPr>
          <p:spPr>
            <a:xfrm>
              <a:off x="543703" y="2255414"/>
              <a:ext cx="5074068" cy="484293"/>
            </a:xfrm>
            <a:prstGeom prst="rect">
              <a:avLst/>
            </a:prstGeom>
          </p:spPr>
          <p:txBody>
            <a:bodyPr lIns="0" tIns="0" rIns="0" bIns="0" rtlCol="0" anchor="t">
              <a:spAutoFit/>
            </a:bodyPr>
            <a:lstStyle/>
            <a:p>
              <a:pPr>
                <a:lnSpc>
                  <a:spcPts val="3079"/>
                </a:lnSpc>
                <a:spcBef>
                  <a:spcPct val="0"/>
                </a:spcBef>
              </a:pPr>
              <a:r>
                <a:rPr lang="en-US" sz="2200" spc="-21">
                  <a:solidFill>
                    <a:srgbClr val="FFFFFF"/>
                  </a:solidFill>
                  <a:latin typeface="Clear Sans Regular Bold"/>
                </a:rPr>
                <a:t>Job expectation discussion</a:t>
              </a:r>
            </a:p>
          </p:txBody>
        </p:sp>
        <p:sp>
          <p:nvSpPr>
            <p:cNvPr id="12" name="TextBox 12"/>
            <p:cNvSpPr txBox="1"/>
            <p:nvPr/>
          </p:nvSpPr>
          <p:spPr>
            <a:xfrm>
              <a:off x="543703" y="365218"/>
              <a:ext cx="1025916" cy="924560"/>
            </a:xfrm>
            <a:prstGeom prst="rect">
              <a:avLst/>
            </a:prstGeom>
          </p:spPr>
          <p:txBody>
            <a:bodyPr lIns="0" tIns="0" rIns="0" bIns="0" rtlCol="0" anchor="t">
              <a:spAutoFit/>
            </a:bodyPr>
            <a:lstStyle/>
            <a:p>
              <a:pPr>
                <a:lnSpc>
                  <a:spcPts val="5880"/>
                </a:lnSpc>
                <a:spcBef>
                  <a:spcPct val="0"/>
                </a:spcBef>
              </a:pPr>
              <a:r>
                <a:rPr lang="en-US" sz="4200" spc="-42">
                  <a:solidFill>
                    <a:srgbClr val="000000"/>
                  </a:solidFill>
                  <a:latin typeface="Clear Sans Regular Bold"/>
                </a:rPr>
                <a:t>4</a:t>
              </a:r>
            </a:p>
          </p:txBody>
        </p:sp>
        <p:sp>
          <p:nvSpPr>
            <p:cNvPr id="13" name="TextBox 13"/>
            <p:cNvSpPr txBox="1"/>
            <p:nvPr/>
          </p:nvSpPr>
          <p:spPr>
            <a:xfrm>
              <a:off x="543703" y="3185948"/>
              <a:ext cx="5074068" cy="1875155"/>
            </a:xfrm>
            <a:prstGeom prst="rect">
              <a:avLst/>
            </a:prstGeom>
          </p:spPr>
          <p:txBody>
            <a:bodyPr lIns="0" tIns="0" rIns="0" bIns="0" rtlCol="0" anchor="t">
              <a:spAutoFit/>
            </a:bodyPr>
            <a:lstStyle/>
            <a:p>
              <a:pPr>
                <a:lnSpc>
                  <a:spcPts val="2880"/>
                </a:lnSpc>
              </a:pPr>
              <a:r>
                <a:rPr lang="en-US" sz="1800" spc="36">
                  <a:solidFill>
                    <a:srgbClr val="3D4248"/>
                  </a:solidFill>
                  <a:latin typeface="Clear Sans Regular"/>
                </a:rPr>
                <a:t>Make sure you do enough research to support your points. It’s also a good idea to pair data with visual aids like charts or images. </a:t>
              </a:r>
            </a:p>
          </p:txBody>
        </p:sp>
      </p:grpSp>
      <p:grpSp>
        <p:nvGrpSpPr>
          <p:cNvPr id="14" name="Group 14"/>
          <p:cNvGrpSpPr/>
          <p:nvPr/>
        </p:nvGrpSpPr>
        <p:grpSpPr>
          <a:xfrm>
            <a:off x="12221000" y="3065599"/>
            <a:ext cx="4621105" cy="4358477"/>
            <a:chOff x="0" y="0"/>
            <a:chExt cx="6161474" cy="5811303"/>
          </a:xfrm>
        </p:grpSpPr>
        <p:grpSp>
          <p:nvGrpSpPr>
            <p:cNvPr id="15" name="Group 15"/>
            <p:cNvGrpSpPr/>
            <p:nvPr/>
          </p:nvGrpSpPr>
          <p:grpSpPr>
            <a:xfrm>
              <a:off x="0" y="0"/>
              <a:ext cx="6161474" cy="5811303"/>
              <a:chOff x="0" y="0"/>
              <a:chExt cx="1563189" cy="1474349"/>
            </a:xfrm>
          </p:grpSpPr>
          <p:sp>
            <p:nvSpPr>
              <p:cNvPr id="16" name="Freeform 16"/>
              <p:cNvSpPr/>
              <p:nvPr/>
            </p:nvSpPr>
            <p:spPr>
              <a:xfrm>
                <a:off x="0" y="0"/>
                <a:ext cx="1563189" cy="1474349"/>
              </a:xfrm>
              <a:custGeom>
                <a:avLst/>
                <a:gdLst/>
                <a:ahLst/>
                <a:cxnLst/>
                <a:rect l="l" t="t" r="r" b="b"/>
                <a:pathLst>
                  <a:path w="1563189" h="1474349">
                    <a:moveTo>
                      <a:pt x="1438729" y="1474349"/>
                    </a:moveTo>
                    <a:lnTo>
                      <a:pt x="124460" y="1474349"/>
                    </a:lnTo>
                    <a:cubicBezTo>
                      <a:pt x="55880" y="1474349"/>
                      <a:pt x="0" y="1418469"/>
                      <a:pt x="0" y="1349889"/>
                    </a:cubicBezTo>
                    <a:lnTo>
                      <a:pt x="0" y="124460"/>
                    </a:lnTo>
                    <a:cubicBezTo>
                      <a:pt x="0" y="55880"/>
                      <a:pt x="55880" y="0"/>
                      <a:pt x="124460" y="0"/>
                    </a:cubicBezTo>
                    <a:lnTo>
                      <a:pt x="1438729" y="0"/>
                    </a:lnTo>
                    <a:cubicBezTo>
                      <a:pt x="1507309" y="0"/>
                      <a:pt x="1563189" y="55880"/>
                      <a:pt x="1563189" y="124460"/>
                    </a:cubicBezTo>
                    <a:lnTo>
                      <a:pt x="1563189" y="1349889"/>
                    </a:lnTo>
                    <a:cubicBezTo>
                      <a:pt x="1563189" y="1418469"/>
                      <a:pt x="1507309" y="1474349"/>
                      <a:pt x="1438729" y="1474349"/>
                    </a:cubicBezTo>
                    <a:close/>
                  </a:path>
                </a:pathLst>
              </a:custGeom>
              <a:solidFill>
                <a:srgbClr val="F1B80F"/>
              </a:solidFill>
            </p:spPr>
          </p:sp>
        </p:grpSp>
        <p:sp>
          <p:nvSpPr>
            <p:cNvPr id="17" name="TextBox 17"/>
            <p:cNvSpPr txBox="1"/>
            <p:nvPr/>
          </p:nvSpPr>
          <p:spPr>
            <a:xfrm>
              <a:off x="543703" y="365218"/>
              <a:ext cx="1025916" cy="924560"/>
            </a:xfrm>
            <a:prstGeom prst="rect">
              <a:avLst/>
            </a:prstGeom>
          </p:spPr>
          <p:txBody>
            <a:bodyPr lIns="0" tIns="0" rIns="0" bIns="0" rtlCol="0" anchor="t">
              <a:spAutoFit/>
            </a:bodyPr>
            <a:lstStyle/>
            <a:p>
              <a:pPr>
                <a:lnSpc>
                  <a:spcPts val="5880"/>
                </a:lnSpc>
                <a:spcBef>
                  <a:spcPct val="0"/>
                </a:spcBef>
              </a:pPr>
              <a:r>
                <a:rPr lang="en-US" sz="4200" spc="-42">
                  <a:solidFill>
                    <a:srgbClr val="000000"/>
                  </a:solidFill>
                  <a:latin typeface="Clear Sans Regular Bold"/>
                </a:rPr>
                <a:t>5</a:t>
              </a:r>
            </a:p>
          </p:txBody>
        </p:sp>
        <p:sp>
          <p:nvSpPr>
            <p:cNvPr id="18" name="TextBox 18"/>
            <p:cNvSpPr txBox="1"/>
            <p:nvPr/>
          </p:nvSpPr>
          <p:spPr>
            <a:xfrm>
              <a:off x="543703" y="2255414"/>
              <a:ext cx="5074068" cy="484293"/>
            </a:xfrm>
            <a:prstGeom prst="rect">
              <a:avLst/>
            </a:prstGeom>
          </p:spPr>
          <p:txBody>
            <a:bodyPr lIns="0" tIns="0" rIns="0" bIns="0" rtlCol="0" anchor="t">
              <a:spAutoFit/>
            </a:bodyPr>
            <a:lstStyle/>
            <a:p>
              <a:pPr>
                <a:lnSpc>
                  <a:spcPts val="3079"/>
                </a:lnSpc>
                <a:spcBef>
                  <a:spcPct val="0"/>
                </a:spcBef>
              </a:pPr>
              <a:r>
                <a:rPr lang="en-US" sz="2200" spc="-21">
                  <a:solidFill>
                    <a:srgbClr val="FFFFFF"/>
                  </a:solidFill>
                  <a:latin typeface="Clear Sans Regular Bold"/>
                </a:rPr>
                <a:t>Work buddy introduction</a:t>
              </a:r>
            </a:p>
          </p:txBody>
        </p:sp>
        <p:sp>
          <p:nvSpPr>
            <p:cNvPr id="19" name="TextBox 19"/>
            <p:cNvSpPr txBox="1"/>
            <p:nvPr/>
          </p:nvSpPr>
          <p:spPr>
            <a:xfrm>
              <a:off x="543703" y="3185948"/>
              <a:ext cx="5074068" cy="1875155"/>
            </a:xfrm>
            <a:prstGeom prst="rect">
              <a:avLst/>
            </a:prstGeom>
          </p:spPr>
          <p:txBody>
            <a:bodyPr lIns="0" tIns="0" rIns="0" bIns="0" rtlCol="0" anchor="t">
              <a:spAutoFit/>
            </a:bodyPr>
            <a:lstStyle/>
            <a:p>
              <a:pPr>
                <a:lnSpc>
                  <a:spcPts val="2880"/>
                </a:lnSpc>
              </a:pPr>
              <a:r>
                <a:rPr lang="en-US" sz="1800" spc="36">
                  <a:solidFill>
                    <a:srgbClr val="3D4248"/>
                  </a:solidFill>
                  <a:latin typeface="Clear Sans Regular"/>
                </a:rPr>
                <a:t>Remember to keep your presentation easy-to-read. Avoid overloading a slide with too many words and choose a color palette.</a:t>
              </a:r>
            </a:p>
          </p:txBody>
        </p:sp>
      </p:grpSp>
      <p:sp>
        <p:nvSpPr>
          <p:cNvPr id="20" name="TextBox 20"/>
          <p:cNvSpPr txBox="1"/>
          <p:nvPr/>
        </p:nvSpPr>
        <p:spPr>
          <a:xfrm>
            <a:off x="1028700" y="8852535"/>
            <a:ext cx="4389816" cy="405765"/>
          </a:xfrm>
          <a:prstGeom prst="rect">
            <a:avLst/>
          </a:prstGeom>
        </p:spPr>
        <p:txBody>
          <a:bodyPr lIns="0" tIns="0" rIns="0" bIns="0" rtlCol="0" anchor="t">
            <a:spAutoFit/>
          </a:bodyPr>
          <a:lstStyle/>
          <a:p>
            <a:pPr>
              <a:lnSpc>
                <a:spcPts val="3359"/>
              </a:lnSpc>
              <a:spcBef>
                <a:spcPct val="0"/>
              </a:spcBef>
            </a:pPr>
            <a:r>
              <a:rPr lang="en-US" sz="2400">
                <a:solidFill>
                  <a:srgbClr val="000000"/>
                </a:solidFill>
                <a:latin typeface="Clear Sans Regular Bold"/>
              </a:rPr>
              <a:t>09.</a:t>
            </a:r>
          </a:p>
        </p:txBody>
      </p:sp>
      <p:sp>
        <p:nvSpPr>
          <p:cNvPr id="21" name="TextBox 21"/>
          <p:cNvSpPr txBox="1"/>
          <p:nvPr/>
        </p:nvSpPr>
        <p:spPr>
          <a:xfrm>
            <a:off x="10217895" y="8911590"/>
            <a:ext cx="7041405" cy="306705"/>
          </a:xfrm>
          <a:prstGeom prst="rect">
            <a:avLst/>
          </a:prstGeom>
        </p:spPr>
        <p:txBody>
          <a:bodyPr lIns="0" tIns="0" rIns="0" bIns="0" rtlCol="0" anchor="t">
            <a:spAutoFit/>
          </a:bodyPr>
          <a:lstStyle/>
          <a:p>
            <a:pPr marL="0" lvl="0" indent="0" algn="r">
              <a:lnSpc>
                <a:spcPts val="2520"/>
              </a:lnSpc>
              <a:spcBef>
                <a:spcPct val="0"/>
              </a:spcBef>
            </a:pPr>
            <a:r>
              <a:rPr lang="en-US" sz="1800" spc="179">
                <a:solidFill>
                  <a:srgbClr val="000000"/>
                </a:solidFill>
                <a:latin typeface="Clear Sans Regular"/>
              </a:rPr>
              <a:t>EMP</a:t>
            </a:r>
            <a:r>
              <a:rPr lang="en-US" sz="1800" u="none" spc="179">
                <a:solidFill>
                  <a:srgbClr val="000000"/>
                </a:solidFill>
                <a:latin typeface="Clear Sans Regular"/>
              </a:rPr>
              <a:t>LOYEE ONBOARDING PLAN | MDM 2020</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831</Words>
  <Application>Microsoft Office PowerPoint</Application>
  <PresentationFormat>Personalizar</PresentationFormat>
  <Paragraphs>110</Paragraphs>
  <Slides>14</Slides>
  <Notes>0</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14</vt:i4>
      </vt:variant>
    </vt:vector>
  </HeadingPairs>
  <TitlesOfParts>
    <vt:vector size="21" baseType="lpstr">
      <vt:lpstr>Clear Sans Bold Bold</vt:lpstr>
      <vt:lpstr>Arial</vt:lpstr>
      <vt:lpstr>Clear Sans Regular</vt:lpstr>
      <vt:lpstr>Calibri</vt:lpstr>
      <vt:lpstr>Clear Sans Regular Bold</vt:lpstr>
      <vt:lpstr>Arimo</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Guidebook for new hires</dc:title>
  <dc:creator>Rafaella kimberlly</dc:creator>
  <cp:lastModifiedBy>RAFAELLA KIMBERLLY BEZERRA DE SOUZA</cp:lastModifiedBy>
  <cp:revision>1</cp:revision>
  <dcterms:created xsi:type="dcterms:W3CDTF">2006-08-16T00:00:00Z</dcterms:created>
  <dcterms:modified xsi:type="dcterms:W3CDTF">2021-04-09T22:18:06Z</dcterms:modified>
  <dc:identifier>DAEbMlkyk5Y</dc:identifier>
</cp:coreProperties>
</file>